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9"/>
  </p:notesMasterIdLst>
  <p:handoutMasterIdLst>
    <p:handoutMasterId r:id="rId60"/>
  </p:handoutMasterIdLst>
  <p:sldIdLst>
    <p:sldId id="949" r:id="rId2"/>
    <p:sldId id="941" r:id="rId3"/>
    <p:sldId id="950" r:id="rId4"/>
    <p:sldId id="966" r:id="rId5"/>
    <p:sldId id="987" r:id="rId6"/>
    <p:sldId id="304" r:id="rId7"/>
    <p:sldId id="967" r:id="rId8"/>
    <p:sldId id="952" r:id="rId9"/>
    <p:sldId id="954" r:id="rId10"/>
    <p:sldId id="953" r:id="rId11"/>
    <p:sldId id="289" r:id="rId12"/>
    <p:sldId id="287" r:id="rId13"/>
    <p:sldId id="988" r:id="rId14"/>
    <p:sldId id="944" r:id="rId15"/>
    <p:sldId id="937" r:id="rId16"/>
    <p:sldId id="938" r:id="rId17"/>
    <p:sldId id="314" r:id="rId18"/>
    <p:sldId id="315" r:id="rId19"/>
    <p:sldId id="306" r:id="rId20"/>
    <p:sldId id="932" r:id="rId21"/>
    <p:sldId id="961" r:id="rId22"/>
    <p:sldId id="964" r:id="rId23"/>
    <p:sldId id="308" r:id="rId24"/>
    <p:sldId id="969" r:id="rId25"/>
    <p:sldId id="973" r:id="rId26"/>
    <p:sldId id="962" r:id="rId27"/>
    <p:sldId id="309" r:id="rId28"/>
    <p:sldId id="972" r:id="rId29"/>
    <p:sldId id="942" r:id="rId30"/>
    <p:sldId id="963" r:id="rId31"/>
    <p:sldId id="302" r:id="rId32"/>
    <p:sldId id="303" r:id="rId33"/>
    <p:sldId id="312" r:id="rId34"/>
    <p:sldId id="948" r:id="rId35"/>
    <p:sldId id="955" r:id="rId36"/>
    <p:sldId id="974" r:id="rId37"/>
    <p:sldId id="990" r:id="rId38"/>
    <p:sldId id="991" r:id="rId39"/>
    <p:sldId id="992" r:id="rId40"/>
    <p:sldId id="956" r:id="rId41"/>
    <p:sldId id="978" r:id="rId42"/>
    <p:sldId id="981" r:id="rId43"/>
    <p:sldId id="989" r:id="rId44"/>
    <p:sldId id="959" r:id="rId45"/>
    <p:sldId id="993" r:id="rId46"/>
    <p:sldId id="960" r:id="rId47"/>
    <p:sldId id="976" r:id="rId48"/>
    <p:sldId id="983" r:id="rId49"/>
    <p:sldId id="984" r:id="rId50"/>
    <p:sldId id="979" r:id="rId51"/>
    <p:sldId id="985" r:id="rId52"/>
    <p:sldId id="936" r:id="rId53"/>
    <p:sldId id="977" r:id="rId54"/>
    <p:sldId id="986" r:id="rId55"/>
    <p:sldId id="923" r:id="rId56"/>
    <p:sldId id="934" r:id="rId57"/>
    <p:sldId id="946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ACD9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79"/>
    <p:restoredTop sz="92993"/>
  </p:normalViewPr>
  <p:slideViewPr>
    <p:cSldViewPr snapToGrid="0" snapToObjects="1">
      <p:cViewPr varScale="1">
        <p:scale>
          <a:sx n="114" d="100"/>
          <a:sy n="114" d="100"/>
        </p:scale>
        <p:origin x="11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05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94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02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53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6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9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7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81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5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1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P100 filters droplets 3 micron and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0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31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Tsega</a:t>
            </a:r>
            <a:r>
              <a:rPr lang="en-US" sz="1200" b="1" dirty="0"/>
              <a:t>, Computational Fluid Dynamics Modeling of Respiratory Airflow in Tracheobronchial Airways of Infant, Child, and Adult, Comp Math Meth Med,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81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Tsega</a:t>
            </a:r>
            <a:r>
              <a:rPr lang="en-US" sz="1200" b="1" dirty="0"/>
              <a:t>, Computational Fluid Dynamics Modeling of Respiratory Airflow in Tracheobronchial Airways of Infant, Child, and Adult, Comp Math Meth Med,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84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7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8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25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7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36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4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tif"/><Relationship Id="rId7" Type="http://schemas.openxmlformats.org/officeDocument/2006/relationships/image" Target="../media/image42.em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tiff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jpe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39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1" Type="http://schemas.openxmlformats.org/officeDocument/2006/relationships/image" Target="../media/image38.tif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45.png"/><Relationship Id="rId3" Type="http://schemas.openxmlformats.org/officeDocument/2006/relationships/image" Target="../media/image64.png"/><Relationship Id="rId7" Type="http://schemas.openxmlformats.org/officeDocument/2006/relationships/image" Target="../media/image68.tiff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emf"/><Relationship Id="rId11" Type="http://schemas.openxmlformats.org/officeDocument/2006/relationships/image" Target="../media/image44.png"/><Relationship Id="rId5" Type="http://schemas.openxmlformats.org/officeDocument/2006/relationships/image" Target="../media/image66.emf"/><Relationship Id="rId10" Type="http://schemas.openxmlformats.org/officeDocument/2006/relationships/image" Target="../media/image70.emf"/><Relationship Id="rId4" Type="http://schemas.openxmlformats.org/officeDocument/2006/relationships/image" Target="../media/image65.png"/><Relationship Id="rId9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480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hyperlink" Target="https://en.wikipedia.org/wiki/Droplet_vaporization" TargetMode="External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3.tiff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d-ng.sandia.gov/techlib-noauth/access-control.cgi/2017/1710407.pdf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rod-ng.sandia.gov/techlib-noauth/access-control.cgi/2017/1710407.pdf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9.tiff"/><Relationship Id="rId10" Type="http://schemas.openxmlformats.org/officeDocument/2006/relationships/image" Target="../media/image46.png"/><Relationship Id="rId4" Type="http://schemas.openxmlformats.org/officeDocument/2006/relationships/image" Target="../media/image38.tif"/><Relationship Id="rId9" Type="http://schemas.openxmlformats.org/officeDocument/2006/relationships/image" Target="../media/image8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6.png"/><Relationship Id="rId7" Type="http://schemas.openxmlformats.org/officeDocument/2006/relationships/image" Target="../media/image10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9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2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s.hdnux.com%2Fphotos%2F01%2F12%2F12%2F73%2F19443400%2F5%2FrawImage.jpg&amp;imgrefurl=https%3A%2F%2Fwww.sfchronicle.com%2Fbayarea%2Farticle%2FCircles-in-the-grass-Four-San-Francisco-parks-15287573.php&amp;tbnid=iu-TQuGp-y0CKM&amp;vet=12ahUKEwil4NiyncbrAhXHRawKHULhDCsQMygAegUIARCnAQ..i&amp;docid=Mf591TzkmYfoSM&amp;w=2048&amp;h=1300&amp;q=san%20francisco%20circles%20on%20grass&amp;client=firefox-b-1-e&amp;ved=2ahUKEwil4NiyncbrAhXHRawKHULhDCsQMygAegUIARCnAQ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emf"/><Relationship Id="rId4" Type="http://schemas.openxmlformats.org/officeDocument/2006/relationships/image" Target="../media/image13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66.png"/><Relationship Id="rId4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67.png"/><Relationship Id="rId4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jm.org/doi/full/10.1056/NEJMc2004973" TargetMode="Externa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0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8" y="5559098"/>
            <a:ext cx="7516401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</a:t>
            </a:r>
          </a:p>
          <a:p>
            <a:r>
              <a:rPr lang="en-US" baseline="30000" dirty="0"/>
              <a:t>*</a:t>
            </a:r>
            <a:r>
              <a:rPr lang="en-US" dirty="0"/>
              <a:t>Computational Thermal and Fluid Mechanics (1541)</a:t>
            </a:r>
          </a:p>
          <a:p>
            <a:r>
              <a:rPr lang="en-US" dirty="0"/>
              <a:t>Sandia National Laboratories SAND2021-1118 O</a:t>
            </a:r>
            <a:endParaRPr lang="de-DE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A computational investigation of pathogen transport, evaporation, and deposition originating from synthetic human coughs and breathing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5A13D-93BE-E349-9FE6-E777E76CEA22}"/>
              </a:ext>
            </a:extLst>
          </p:cNvPr>
          <p:cNvSpPr txBox="1"/>
          <p:nvPr/>
        </p:nvSpPr>
        <p:spPr>
          <a:xfrm>
            <a:off x="525308" y="4246323"/>
            <a:ext cx="5287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CARES Act “Viral Fate and Transport” Project Closeout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February</a:t>
            </a:r>
            <a:r>
              <a:rPr lang="en-US">
                <a:solidFill>
                  <a:schemeClr val="bg1"/>
                </a:solidFill>
                <a:latin typeface="+mj-lt"/>
              </a:rPr>
              <a:t>, 24</a:t>
            </a:r>
            <a:r>
              <a:rPr lang="en-US" baseline="30000">
                <a:solidFill>
                  <a:schemeClr val="bg1"/>
                </a:solidFill>
                <a:latin typeface="+mj-lt"/>
              </a:rPr>
              <a:t>th</a:t>
            </a:r>
            <a:r>
              <a:rPr lang="en-US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7312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Why Sandia?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90227" cy="3306153"/>
          </a:xfrm>
        </p:spPr>
        <p:txBody>
          <a:bodyPr>
            <a:normAutofit/>
          </a:bodyPr>
          <a:lstStyle/>
          <a:p>
            <a:pPr marL="120650" indent="-120650">
              <a:buFont typeface="Arial" charset="0"/>
              <a:buChar char="•"/>
            </a:pPr>
            <a:r>
              <a:rPr lang="en-US" dirty="0"/>
              <a:t>Thermal/Fluids Core Competency rests in turbulent, buoyant, multi-phase transport with UQ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303CB-E610-CB42-90E1-310C256FF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9" r="32228"/>
          <a:stretch/>
        </p:blipFill>
        <p:spPr>
          <a:xfrm>
            <a:off x="334028" y="1977239"/>
            <a:ext cx="1370436" cy="2089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1F851-42E0-0F45-A11D-7E90D6B992FE}"/>
              </a:ext>
            </a:extLst>
          </p:cNvPr>
          <p:cNvSpPr txBox="1"/>
          <p:nvPr/>
        </p:nvSpPr>
        <p:spPr>
          <a:xfrm>
            <a:off x="7162395" y="2213225"/>
            <a:ext cx="2024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Jofre</a:t>
            </a:r>
            <a:r>
              <a:rPr lang="en-US" sz="1200" dirty="0"/>
              <a:t>, Domino, and </a:t>
            </a:r>
            <a:r>
              <a:rPr lang="en-US" sz="1200" dirty="0" err="1"/>
              <a:t>Iaccarino</a:t>
            </a:r>
            <a:r>
              <a:rPr lang="en-US" sz="1200" dirty="0"/>
              <a:t>, IJHT,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Domino, </a:t>
            </a:r>
            <a:r>
              <a:rPr lang="en-US" sz="1200" dirty="0" err="1"/>
              <a:t>Sakievich</a:t>
            </a:r>
            <a:r>
              <a:rPr lang="en-US" sz="1200" dirty="0"/>
              <a:t>, Barone, </a:t>
            </a:r>
            <a:r>
              <a:rPr lang="en-US" sz="1200" dirty="0" err="1"/>
              <a:t>Comp&amp;F</a:t>
            </a:r>
            <a:r>
              <a:rPr lang="en-US" sz="1200" dirty="0"/>
              <a:t>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Domino, JCP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Jofre</a:t>
            </a:r>
            <a:r>
              <a:rPr lang="en-US" sz="1200" dirty="0"/>
              <a:t>, Domino, and </a:t>
            </a:r>
            <a:r>
              <a:rPr lang="en-US" sz="1200" dirty="0" err="1"/>
              <a:t>Iaccarino</a:t>
            </a:r>
            <a:r>
              <a:rPr lang="en-US" sz="1200" dirty="0"/>
              <a:t>, Flow T&amp;C, 2018</a:t>
            </a:r>
          </a:p>
        </p:txBody>
      </p:sp>
      <p:pic>
        <p:nvPicPr>
          <p:cNvPr id="7" name="Picture 6" descr="volumeRenderedPropellant.tif">
            <a:extLst>
              <a:ext uri="{FF2B5EF4-FFF2-40B4-BE49-F238E27FC236}">
                <a16:creationId xmlns:a16="http://schemas.microsoft.com/office/drawing/2014/main" id="{A8F6DA83-D6B1-5A46-B902-60247DF58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545297" y="4843849"/>
            <a:ext cx="1519987" cy="1564731"/>
          </a:xfrm>
          <a:prstGeom prst="rect">
            <a:avLst/>
          </a:prstGeom>
        </p:spPr>
      </p:pic>
      <p:pic>
        <p:nvPicPr>
          <p:cNvPr id="8" name="Picture 7" descr="stillSuppression.tiff">
            <a:extLst>
              <a:ext uri="{FF2B5EF4-FFF2-40B4-BE49-F238E27FC236}">
                <a16:creationId xmlns:a16="http://schemas.microsoft.com/office/drawing/2014/main" id="{7A184A87-6942-F644-B12F-CFB4AEA83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2310720" y="4793923"/>
            <a:ext cx="1933182" cy="1679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A84AFE-EA9A-8B4D-BFB6-F62A0D41F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35" y="1785931"/>
            <a:ext cx="2276202" cy="2672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92AA5-ECF7-D14D-9FB4-DDED82996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807" y="2363256"/>
            <a:ext cx="2390874" cy="1463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DCF25C-AB54-7245-93DE-A2D4B06D4BFD}"/>
              </a:ext>
            </a:extLst>
          </p:cNvPr>
          <p:cNvSpPr txBox="1"/>
          <p:nvPr/>
        </p:nvSpPr>
        <p:spPr>
          <a:xfrm>
            <a:off x="1704464" y="4338575"/>
            <a:ext cx="16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Turbulent jets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AE93F-1C2A-0945-B4F8-EAF9E77DCDF0}"/>
              </a:ext>
            </a:extLst>
          </p:cNvPr>
          <p:cNvSpPr txBox="1"/>
          <p:nvPr/>
        </p:nvSpPr>
        <p:spPr>
          <a:xfrm>
            <a:off x="4633006" y="433857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Buoyant plumes/whirls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A4C88-9911-5246-9E00-FE3D4076BF28}"/>
              </a:ext>
            </a:extLst>
          </p:cNvPr>
          <p:cNvSpPr txBox="1"/>
          <p:nvPr/>
        </p:nvSpPr>
        <p:spPr>
          <a:xfrm>
            <a:off x="334952" y="6488668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 and suppression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87722-AB2B-1F40-9195-6499A1B62770}"/>
              </a:ext>
            </a:extLst>
          </p:cNvPr>
          <p:cNvSpPr txBox="1"/>
          <p:nvPr/>
        </p:nvSpPr>
        <p:spPr>
          <a:xfrm>
            <a:off x="5873538" y="6488668"/>
            <a:ext cx="332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Quality unstructured </a:t>
            </a:r>
            <a:r>
              <a:rPr lang="en-US" dirty="0" err="1"/>
              <a:t>numerics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D089A6-71FD-764C-B570-565082760E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86" t="24292" r="10458" b="27499"/>
          <a:stretch/>
        </p:blipFill>
        <p:spPr>
          <a:xfrm>
            <a:off x="6198928" y="4584105"/>
            <a:ext cx="2619395" cy="2051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9995A2-4D80-9148-99D6-9F98AFC00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75" y="4794510"/>
            <a:ext cx="957751" cy="4857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D5D115-FB4F-184E-A051-8A70ED0CE4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6719937" y="6022015"/>
            <a:ext cx="818480" cy="2242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9B5152-E0A0-264C-A745-DFB56187649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375" t="27767" r="18925" b="27069"/>
          <a:stretch/>
        </p:blipFill>
        <p:spPr>
          <a:xfrm>
            <a:off x="4350746" y="5116396"/>
            <a:ext cx="1815795" cy="980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BC12C8-A09E-EC4B-83A4-FC44CE6696B4}"/>
              </a:ext>
            </a:extLst>
          </p:cNvPr>
          <p:cNvSpPr txBox="1"/>
          <p:nvPr/>
        </p:nvSpPr>
        <p:spPr>
          <a:xfrm>
            <a:off x="3987240" y="6488668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Vortex dynamics</a:t>
            </a:r>
          </a:p>
        </p:txBody>
      </p:sp>
    </p:spTree>
    <p:extLst>
      <p:ext uri="{BB962C8B-B14F-4D97-AF65-F5344CB8AC3E}">
        <p14:creationId xmlns:p14="http://schemas.microsoft.com/office/powerpoint/2010/main" val="219872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High Performance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0" y="4042616"/>
            <a:ext cx="3200400" cy="2139266"/>
          </a:xfrm>
          <a:prstGeom prst="rect">
            <a:avLst/>
          </a:prstGeom>
        </p:spPr>
      </p:pic>
      <p:pic>
        <p:nvPicPr>
          <p:cNvPr id="11" name="Picture 10" descr="stillForM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0" y="2157052"/>
            <a:ext cx="3200400" cy="1792205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 marL="122238" indent="-122238">
              <a:buFont typeface="Arial" charset="0"/>
              <a:buChar char="•"/>
            </a:pPr>
            <a:r>
              <a:rPr lang="en-US" dirty="0"/>
              <a:t>Sandia is committed to High Performance Computing (HPC) to support is science and engineering objectives: Exercised herein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2EE12-D435-FD42-B8EA-9BEE185FA607}"/>
              </a:ext>
            </a:extLst>
          </p:cNvPr>
          <p:cNvSpPr txBox="1"/>
          <p:nvPr/>
        </p:nvSpPr>
        <p:spPr>
          <a:xfrm>
            <a:off x="268089" y="6420139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O(6) billion wind energy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2304F-2A80-8944-B95C-B114BFFAB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14"/>
          <a:stretch/>
        </p:blipFill>
        <p:spPr>
          <a:xfrm>
            <a:off x="4715988" y="1821864"/>
            <a:ext cx="3812025" cy="2332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7593E0-E899-1145-9C67-6297FF2DFEBC}"/>
              </a:ext>
            </a:extLst>
          </p:cNvPr>
          <p:cNvSpPr txBox="1"/>
          <p:nvPr/>
        </p:nvSpPr>
        <p:spPr>
          <a:xfrm>
            <a:off x="4862981" y="3968581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O(2) billion DNS impinging jet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5716A2-FC68-C246-9126-897821B01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25" y="4539386"/>
            <a:ext cx="2327988" cy="1526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5CA69C-06C5-9A4E-90A7-344A961CEC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62" r="18749"/>
          <a:stretch/>
        </p:blipFill>
        <p:spPr>
          <a:xfrm>
            <a:off x="5810850" y="5450060"/>
            <a:ext cx="262771" cy="439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5E65C5-ED8F-3447-9A48-9B24CB027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806" y="4429509"/>
            <a:ext cx="2820423" cy="16220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B46A45-E6D6-5B46-A334-EE4EED1BC3CF}"/>
              </a:ext>
            </a:extLst>
          </p:cNvPr>
          <p:cNvSpPr txBox="1"/>
          <p:nvPr/>
        </p:nvSpPr>
        <p:spPr>
          <a:xfrm>
            <a:off x="5192488" y="6090554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O(200) million multi-physics fire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EDDD62-F095-E74C-A6FD-B04A4875F3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62" r="18749"/>
          <a:stretch/>
        </p:blipFill>
        <p:spPr>
          <a:xfrm>
            <a:off x="8325400" y="5689387"/>
            <a:ext cx="90585" cy="1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3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Proposed Math Model Suite (Eulerian)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46783" cy="5284777"/>
          </a:xfrm>
        </p:spPr>
        <p:txBody>
          <a:bodyPr>
            <a:normAutofit/>
          </a:bodyPr>
          <a:lstStyle/>
          <a:p>
            <a:pPr marL="122238" indent="-122238">
              <a:buFont typeface="Arial" charset="0"/>
              <a:buChar char="•"/>
            </a:pPr>
            <a:r>
              <a:rPr lang="en-US" dirty="0"/>
              <a:t>Variable-density low-Mach Eulerian/point-</a:t>
            </a:r>
            <a:r>
              <a:rPr lang="en-US" dirty="0" err="1"/>
              <a:t>Lagrangian</a:t>
            </a:r>
            <a:r>
              <a:rPr lang="en-US" dirty="0"/>
              <a:t> multi-physics coupling; Sierra/Fuego</a:t>
            </a:r>
          </a:p>
          <a:p>
            <a:pPr marL="122238" indent="-122238">
              <a:buFont typeface="Arial" charset="0"/>
              <a:buChar char="•"/>
            </a:pPr>
            <a:r>
              <a:rPr lang="en-US" dirty="0"/>
              <a:t>Large-eddy simulation-based (low-pass spatial filter); RANS supported, not considered</a:t>
            </a:r>
          </a:p>
          <a:p>
            <a:pPr marL="122238" indent="-122238">
              <a:buFont typeface="Arial" charset="0"/>
              <a:buChar char="•"/>
            </a:pP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 represents coupling from </a:t>
            </a:r>
            <a:r>
              <a:rPr lang="en-US" dirty="0" err="1"/>
              <a:t>Lagrangian</a:t>
            </a:r>
            <a:r>
              <a:rPr lang="en-US" dirty="0"/>
              <a:t> evolution and represents source/sink of mass, momentum, energy, and species</a:t>
            </a:r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552D6-A09D-1B44-A864-DD35559D7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77"/>
          <a:stretch/>
        </p:blipFill>
        <p:spPr>
          <a:xfrm>
            <a:off x="58977" y="3428996"/>
            <a:ext cx="6718300" cy="1470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3F5C88-788E-1444-AAB7-0ADA7CB67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1" t="59909" r="27470" b="7248"/>
          <a:stretch/>
        </p:blipFill>
        <p:spPr>
          <a:xfrm>
            <a:off x="6723586" y="3439895"/>
            <a:ext cx="2097937" cy="6048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95DAFD-84D8-C845-AA70-4AE33A2E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60" b="11373"/>
          <a:stretch/>
        </p:blipFill>
        <p:spPr>
          <a:xfrm>
            <a:off x="447855" y="4673731"/>
            <a:ext cx="6845300" cy="7000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4F254E-A005-6A49-9AA5-3D2E3CB6B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9" r="19775" b="59909"/>
          <a:stretch/>
        </p:blipFill>
        <p:spPr>
          <a:xfrm>
            <a:off x="383989" y="5954129"/>
            <a:ext cx="2544752" cy="7382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C02818-3A0E-8740-AAD8-A98610B5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272" y="5967953"/>
            <a:ext cx="2730500" cy="901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72D486-F61C-8A4A-9E53-B57110C78E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73" t="13235" r="19904"/>
          <a:stretch/>
        </p:blipFill>
        <p:spPr>
          <a:xfrm>
            <a:off x="6921675" y="5265165"/>
            <a:ext cx="1800412" cy="837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85D402-B7E0-AC46-8891-0500668D9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3" t="7382" r="23620" b="70420"/>
          <a:stretch/>
        </p:blipFill>
        <p:spPr>
          <a:xfrm>
            <a:off x="443607" y="2822151"/>
            <a:ext cx="4026089" cy="6089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9D909C-D47F-C740-B9E6-3BF7F74987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71" r="16138" b="54890"/>
          <a:stretch/>
        </p:blipFill>
        <p:spPr>
          <a:xfrm>
            <a:off x="6630813" y="4073159"/>
            <a:ext cx="2370315" cy="6359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D866ED-1F87-6B44-BC4D-CF614795C8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0" t="15482" b="21329"/>
          <a:stretch/>
        </p:blipFill>
        <p:spPr>
          <a:xfrm>
            <a:off x="5505900" y="5929849"/>
            <a:ext cx="3224586" cy="614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0A9E35-B25A-2148-82E2-575CF76CF7FF}"/>
              </a:ext>
            </a:extLst>
          </p:cNvPr>
          <p:cNvSpPr txBox="1"/>
          <p:nvPr/>
        </p:nvSpPr>
        <p:spPr>
          <a:xfrm>
            <a:off x="5467471" y="6482000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LES models supported…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D4B1B-B6C9-FF49-9ED1-55BB92ECFB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031" b="21664"/>
          <a:stretch/>
        </p:blipFill>
        <p:spPr>
          <a:xfrm>
            <a:off x="4952246" y="5341815"/>
            <a:ext cx="1950505" cy="599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E6BD2-E476-3A4C-AB64-923278EE03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182"/>
          <a:stretch/>
        </p:blipFill>
        <p:spPr>
          <a:xfrm>
            <a:off x="181230" y="5341815"/>
            <a:ext cx="4870407" cy="798423"/>
          </a:xfrm>
          <a:prstGeom prst="rect">
            <a:avLst/>
          </a:prstGeom>
        </p:spPr>
      </p:pic>
      <p:pic>
        <p:nvPicPr>
          <p:cNvPr id="18" name="Picture 17" descr="volumeRenderedPropellant.tif">
            <a:extLst>
              <a:ext uri="{FF2B5EF4-FFF2-40B4-BE49-F238E27FC236}">
                <a16:creationId xmlns:a16="http://schemas.microsoft.com/office/drawing/2014/main" id="{60AA5524-CF75-2144-89D3-A15E05C7F0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5955530" y="261968"/>
            <a:ext cx="1068099" cy="1099541"/>
          </a:xfrm>
          <a:prstGeom prst="rect">
            <a:avLst/>
          </a:prstGeom>
        </p:spPr>
      </p:pic>
      <p:pic>
        <p:nvPicPr>
          <p:cNvPr id="19" name="Picture 18" descr="stillSuppression.tiff">
            <a:extLst>
              <a:ext uri="{FF2B5EF4-FFF2-40B4-BE49-F238E27FC236}">
                <a16:creationId xmlns:a16="http://schemas.microsoft.com/office/drawing/2014/main" id="{80ADD28E-4B8E-B84D-AAFF-36EDE4B853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7035978" y="258203"/>
            <a:ext cx="1358452" cy="1179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109F7-4335-0F40-98C9-B84AAE461CB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417" y="392252"/>
            <a:ext cx="850900" cy="876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8B2603-1674-D34F-AE11-A0572CE8240B}"/>
              </a:ext>
            </a:extLst>
          </p:cNvPr>
          <p:cNvSpPr txBox="1"/>
          <p:nvPr/>
        </p:nvSpPr>
        <p:spPr>
          <a:xfrm>
            <a:off x="4671364" y="2706990"/>
            <a:ext cx="410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 incremental pressure-projection scheme</a:t>
            </a:r>
          </a:p>
        </p:txBody>
      </p:sp>
    </p:spTree>
    <p:extLst>
      <p:ext uri="{BB962C8B-B14F-4D97-AF65-F5344CB8AC3E}">
        <p14:creationId xmlns:p14="http://schemas.microsoft.com/office/powerpoint/2010/main" val="4023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35"/>
          <a:stretch/>
        </p:blipFill>
        <p:spPr>
          <a:xfrm>
            <a:off x="7382633" y="39872"/>
            <a:ext cx="1042039" cy="14632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3CC396-2D21-234B-8FF4-CA9A5294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0" y="4249295"/>
            <a:ext cx="3778499" cy="1804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99" y="3217319"/>
            <a:ext cx="840067" cy="1021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C05101-22E6-1647-91AE-F24AA8D76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716" y="1168157"/>
            <a:ext cx="2154531" cy="3361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4" y="1155469"/>
            <a:ext cx="2224798" cy="33610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839904" y="1398748"/>
            <a:ext cx="676315" cy="554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3340C-7F7A-8141-AC65-9AAF974A3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71" y="4942130"/>
            <a:ext cx="4165293" cy="19038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86B310-C3D1-6B4B-96BA-1A5F46FB51EA}"/>
              </a:ext>
            </a:extLst>
          </p:cNvPr>
          <p:cNvSpPr txBox="1"/>
          <p:nvPr/>
        </p:nvSpPr>
        <p:spPr>
          <a:xfrm>
            <a:off x="1868103" y="786137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7D7F9C-D729-A142-B856-06B48049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Confidence Established for Atypical Element </a:t>
            </a:r>
            <a:r>
              <a:rPr lang="en-US" dirty="0" err="1"/>
              <a:t>Topos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4492A4-1021-EC49-8851-3801C2E6BA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86" t="24292" r="10458" b="27499"/>
          <a:stretch/>
        </p:blipFill>
        <p:spPr>
          <a:xfrm>
            <a:off x="4787213" y="967840"/>
            <a:ext cx="4221273" cy="3306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12B97E-9E15-C94C-8E13-6609A5D907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1631" y="4488600"/>
            <a:ext cx="3853045" cy="21700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B6E1A1-7446-3543-877C-4EA644968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54" y="1427456"/>
            <a:ext cx="1543457" cy="7828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851411-514B-804A-9AB2-99DF036B844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608286" y="4752973"/>
            <a:ext cx="1565813" cy="8317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3FBC4D-BFB4-104F-89C6-274F50CB43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5575696" y="3357096"/>
            <a:ext cx="1319018" cy="3613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C0BE2C-2086-5C4B-9400-5D7F99FD59E1}"/>
              </a:ext>
            </a:extLst>
          </p:cNvPr>
          <p:cNvSpPr txBox="1"/>
          <p:nvPr/>
        </p:nvSpPr>
        <p:spPr>
          <a:xfrm>
            <a:off x="6602960" y="786137"/>
            <a:ext cx="121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8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Proposed Math Model Suite (point-</a:t>
            </a:r>
            <a:r>
              <a:rPr lang="en-US" dirty="0" err="1"/>
              <a:t>Lagrangian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02336" cy="5284777"/>
          </a:xfrm>
        </p:spPr>
        <p:txBody>
          <a:bodyPr>
            <a:normAutofit/>
          </a:bodyPr>
          <a:lstStyle/>
          <a:p>
            <a:pPr marL="122238" indent="-111125">
              <a:buFont typeface="Arial" charset="0"/>
              <a:buChar char="•"/>
            </a:pPr>
            <a:r>
              <a:rPr lang="en-US" dirty="0"/>
              <a:t>Spherical </a:t>
            </a:r>
            <a:r>
              <a:rPr lang="en-US" dirty="0" err="1"/>
              <a:t>Lagrangian</a:t>
            </a:r>
            <a:r>
              <a:rPr lang="en-US" dirty="0"/>
              <a:t> droplets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D77AD4-2212-DA4D-BA8A-B3833EF5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5" y="3060997"/>
            <a:ext cx="42545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A9D55A-069B-C04C-80F0-739CF1A4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697" y="1042493"/>
            <a:ext cx="2565400" cy="863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AE69B1-32FA-6746-B0A0-2F2263954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06"/>
          <a:stretch/>
        </p:blipFill>
        <p:spPr>
          <a:xfrm>
            <a:off x="5276697" y="2018979"/>
            <a:ext cx="2565400" cy="7366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7C5498-F38F-CB45-8DB8-30F0B66E0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45" y="1954954"/>
            <a:ext cx="1663700" cy="850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572F58-FB00-D84E-9981-1BFA049464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444"/>
          <a:stretch/>
        </p:blipFill>
        <p:spPr>
          <a:xfrm>
            <a:off x="227545" y="4187871"/>
            <a:ext cx="3695700" cy="73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E6121C-DE7A-5D4E-B004-828446B0D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932" y="4505186"/>
            <a:ext cx="2463800" cy="876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06EAEC-7CD4-FD40-AF6E-4EBD5E5C9D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754"/>
          <a:stretch/>
        </p:blipFill>
        <p:spPr>
          <a:xfrm>
            <a:off x="4944509" y="5966922"/>
            <a:ext cx="3721100" cy="718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8F7193-BC34-6043-B202-350A95BBAF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545" y="5044736"/>
            <a:ext cx="20955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71CA2-F80A-AF41-8FAC-F03C02242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3397" y="2806736"/>
            <a:ext cx="45720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95B65-503F-C341-951B-8341F2A534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5547" y="3423052"/>
            <a:ext cx="3187700" cy="482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1A1EA1-8D0A-B944-8ED6-A5491F30DD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7753"/>
          <a:stretch/>
        </p:blipFill>
        <p:spPr>
          <a:xfrm>
            <a:off x="4985452" y="5351749"/>
            <a:ext cx="3721100" cy="718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156ACF-98B0-8A45-9C56-61DD7F9471CE}"/>
              </a:ext>
            </a:extLst>
          </p:cNvPr>
          <p:cNvSpPr txBox="1"/>
          <p:nvPr/>
        </p:nvSpPr>
        <p:spPr>
          <a:xfrm>
            <a:off x="1999195" y="2670003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Subgrid</a:t>
            </a:r>
            <a:r>
              <a:rPr lang="en-US" dirty="0"/>
              <a:t> fluctuations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473DEB-075F-6147-9DB8-BCFC4083600B}"/>
              </a:ext>
            </a:extLst>
          </p:cNvPr>
          <p:cNvCxnSpPr>
            <a:cxnSpLocks/>
          </p:cNvCxnSpPr>
          <p:nvPr/>
        </p:nvCxnSpPr>
        <p:spPr>
          <a:xfrm flipH="1">
            <a:off x="1513899" y="2927708"/>
            <a:ext cx="430424" cy="245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47681F-92DC-9A4F-9579-A5593C3FE490}"/>
              </a:ext>
            </a:extLst>
          </p:cNvPr>
          <p:cNvSpPr txBox="1"/>
          <p:nvPr/>
        </p:nvSpPr>
        <p:spPr>
          <a:xfrm>
            <a:off x="64546" y="6615949"/>
            <a:ext cx="8062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Fuego manual, or excellent derivation under Wikipedia: </a:t>
            </a:r>
            <a:r>
              <a:rPr lang="en-US" sz="1200" dirty="0">
                <a:hlinkClick r:id="rId12"/>
              </a:rPr>
              <a:t>https://en.wikipedia.org/wiki/Droplet_vaporization</a:t>
            </a:r>
            <a:r>
              <a:rPr lang="en-US" sz="1200" dirty="0"/>
              <a:t> **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91B22-804A-D34A-82AE-374C69865BDD}"/>
              </a:ext>
            </a:extLst>
          </p:cNvPr>
          <p:cNvSpPr txBox="1"/>
          <p:nvPr/>
        </p:nvSpPr>
        <p:spPr>
          <a:xfrm>
            <a:off x="4151245" y="134771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Relaxation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D02923-3616-8A48-B7AC-EC8C16BF7E71}"/>
              </a:ext>
            </a:extLst>
          </p:cNvPr>
          <p:cNvSpPr txBox="1"/>
          <p:nvPr/>
        </p:nvSpPr>
        <p:spPr>
          <a:xfrm>
            <a:off x="3867304" y="2281344"/>
            <a:ext cx="16610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Particle Reynolds number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F691DC-CE0D-5147-AB6F-35182DA297DB}"/>
              </a:ext>
            </a:extLst>
          </p:cNvPr>
          <p:cNvSpPr txBox="1"/>
          <p:nvPr/>
        </p:nvSpPr>
        <p:spPr>
          <a:xfrm>
            <a:off x="4151245" y="3278580"/>
            <a:ext cx="40639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Drag coefficient; C</a:t>
            </a:r>
            <a:r>
              <a:rPr lang="en-US" sz="1000" baseline="-25000" dirty="0"/>
              <a:t>D</a:t>
            </a:r>
            <a:r>
              <a:rPr lang="en-US" sz="1000" dirty="0"/>
              <a:t> = 24/Re</a:t>
            </a:r>
            <a:r>
              <a:rPr lang="en-US" sz="1000" baseline="-25000" dirty="0"/>
              <a:t>p</a:t>
            </a:r>
            <a:r>
              <a:rPr lang="en-US" sz="1000" dirty="0"/>
              <a:t> provides limiting settling velocity, u</a:t>
            </a:r>
            <a:r>
              <a:rPr lang="en-US" sz="1000" baseline="-25000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D84FF8-E41F-F54A-8845-6510275ADCCD}"/>
                  </a:ext>
                </a:extLst>
              </p:cNvPr>
              <p:cNvSpPr txBox="1"/>
              <p:nvPr/>
            </p:nvSpPr>
            <p:spPr>
              <a:xfrm>
                <a:off x="3039733" y="3768601"/>
                <a:ext cx="2079608" cy="66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D84FF8-E41F-F54A-8845-6510275AD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733" y="3768601"/>
                <a:ext cx="2079608" cy="665439"/>
              </a:xfrm>
              <a:prstGeom prst="rect">
                <a:avLst/>
              </a:prstGeom>
              <a:blipFill>
                <a:blip r:embed="rId1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BCE2F93-6307-EB42-85EE-8D5AF2A0A551}"/>
              </a:ext>
            </a:extLst>
          </p:cNvPr>
          <p:cNvSpPr txBox="1"/>
          <p:nvPr/>
        </p:nvSpPr>
        <p:spPr>
          <a:xfrm>
            <a:off x="4717155" y="4351586"/>
            <a:ext cx="2502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Spalding heat and mass transfer number</a:t>
            </a:r>
            <a:endParaRPr lang="en-US" sz="10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680A33-7DC6-6C44-A296-D7D062FC60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8097" y="56274"/>
            <a:ext cx="972152" cy="11267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D0196-EB40-1B48-9660-B8A947F7607D}"/>
              </a:ext>
            </a:extLst>
          </p:cNvPr>
          <p:cNvSpPr txBox="1"/>
          <p:nvPr/>
        </p:nvSpPr>
        <p:spPr>
          <a:xfrm>
            <a:off x="4843143" y="5194466"/>
            <a:ext cx="3834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Raoult’s</a:t>
            </a:r>
            <a:r>
              <a:rPr lang="en-US" sz="1000" dirty="0"/>
              <a:t> law and Clausius/Clapeyron (liquid/vapor equilibrium)</a:t>
            </a:r>
            <a:endParaRPr lang="en-US" sz="1000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DDCA92-507F-B149-89EA-B85441843BB6}"/>
              </a:ext>
            </a:extLst>
          </p:cNvPr>
          <p:cNvSpPr txBox="1"/>
          <p:nvPr/>
        </p:nvSpPr>
        <p:spPr>
          <a:xfrm>
            <a:off x="3408870" y="5877809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Ranz</a:t>
            </a:r>
            <a:r>
              <a:rPr lang="en-US" sz="1000" dirty="0"/>
              <a:t>-Marshall correlation (1952)</a:t>
            </a:r>
            <a:endParaRPr lang="en-US" sz="1000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0DD003-A30C-9948-B3A6-57C223CE2622}"/>
              </a:ext>
            </a:extLst>
          </p:cNvPr>
          <p:cNvSpPr txBox="1"/>
          <p:nvPr/>
        </p:nvSpPr>
        <p:spPr>
          <a:xfrm>
            <a:off x="6602175" y="506011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**</a:t>
            </a:r>
            <a:endParaRPr lang="en-US" sz="1000" baseline="-250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AADE7BE-3E76-AF4F-9DE4-BF13D3DA61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827" y="5919326"/>
            <a:ext cx="3213100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2A91A5-3504-3545-B628-4100FF4B0C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8314" y="3768601"/>
            <a:ext cx="2847723" cy="6492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4B260F-CEEE-4D4B-900E-75DE4F8B69C4}"/>
              </a:ext>
            </a:extLst>
          </p:cNvPr>
          <p:cNvSpPr txBox="1"/>
          <p:nvPr/>
        </p:nvSpPr>
        <p:spPr>
          <a:xfrm>
            <a:off x="7494081" y="2313188"/>
            <a:ext cx="1672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Circa 1950s</a:t>
            </a:r>
          </a:p>
          <a:p>
            <a:pPr algn="ctr"/>
            <a:r>
              <a:rPr lang="en-US" sz="1600" dirty="0"/>
              <a:t>(Spalding, 1953)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F2AF51-F79D-A049-9E1C-339E2081B290}"/>
              </a:ext>
            </a:extLst>
          </p:cNvPr>
          <p:cNvSpPr txBox="1"/>
          <p:nvPr/>
        </p:nvSpPr>
        <p:spPr>
          <a:xfrm>
            <a:off x="6778273" y="536004"/>
            <a:ext cx="843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Stefan flow</a:t>
            </a:r>
          </a:p>
        </p:txBody>
      </p:sp>
    </p:spTree>
    <p:extLst>
      <p:ext uri="{BB962C8B-B14F-4D97-AF65-F5344CB8AC3E}">
        <p14:creationId xmlns:p14="http://schemas.microsoft.com/office/powerpoint/2010/main" val="217214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Details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123279" cy="3306153"/>
          </a:xfrm>
        </p:spPr>
        <p:txBody>
          <a:bodyPr>
            <a:normAutofit/>
          </a:bodyPr>
          <a:lstStyle/>
          <a:p>
            <a:pPr marL="122238" indent="-111125">
              <a:buFont typeface="Arial" charset="0"/>
              <a:buChar char="•"/>
            </a:pPr>
            <a:r>
              <a:rPr lang="en-US" dirty="0"/>
              <a:t>Eulerian solve is fully-implicit (BDF2); </a:t>
            </a:r>
            <a:r>
              <a:rPr lang="en-US" dirty="0" err="1"/>
              <a:t>Lagrangian</a:t>
            </a:r>
            <a:r>
              <a:rPr lang="en-US" dirty="0"/>
              <a:t> solve is explicit </a:t>
            </a:r>
          </a:p>
          <a:p>
            <a:pPr marL="122238" indent="-111125">
              <a:buFont typeface="Arial" charset="0"/>
              <a:buChar char="•"/>
            </a:pPr>
            <a:r>
              <a:rPr lang="en-US" dirty="0"/>
              <a:t>Multi-stage stiff ODE integrator with exact or approximate (FD-based) Jacobians</a:t>
            </a:r>
          </a:p>
          <a:p>
            <a:pPr marL="341677" lvl="1" indent="-111125">
              <a:buFont typeface="Arial" charset="0"/>
              <a:buChar char="•"/>
            </a:pPr>
            <a:r>
              <a:rPr lang="en-US" dirty="0"/>
              <a:t>For more details on implementation and verification, see the ASC Fuego theory manual: </a:t>
            </a:r>
            <a:r>
              <a:rPr lang="en-US" dirty="0">
                <a:hlinkClick r:id="rId2"/>
              </a:rPr>
              <a:t>https://prod-ng.sandia.gov/techlib-noauth/access-control.cgi/2017/1710407.pdf</a:t>
            </a:r>
            <a:r>
              <a:rPr lang="en-US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D5D4F4-5B02-9D40-A980-B57050D04C33}"/>
              </a:ext>
            </a:extLst>
          </p:cNvPr>
          <p:cNvSpPr txBox="1"/>
          <p:nvPr/>
        </p:nvSpPr>
        <p:spPr>
          <a:xfrm>
            <a:off x="644575" y="3957409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Fluids Solve (allows for disparate mesh resolution)</a:t>
            </a:r>
          </a:p>
        </p:txBody>
      </p:sp>
      <p:sp>
        <p:nvSpPr>
          <p:cNvPr id="34" name="Line 2">
            <a:extLst>
              <a:ext uri="{FF2B5EF4-FFF2-40B4-BE49-F238E27FC236}">
                <a16:creationId xmlns:a16="http://schemas.microsoft.com/office/drawing/2014/main" id="{A182579D-5D2F-E54D-929D-131FC97036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3354" y="4568277"/>
            <a:ext cx="1923193" cy="2515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" name="Line 3">
            <a:extLst>
              <a:ext uri="{FF2B5EF4-FFF2-40B4-BE49-F238E27FC236}">
                <a16:creationId xmlns:a16="http://schemas.microsoft.com/office/drawing/2014/main" id="{209A4447-1132-754A-B746-D9B06716CD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3324" y="4576877"/>
            <a:ext cx="166743" cy="17318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6" name="Line 4">
            <a:extLst>
              <a:ext uri="{FF2B5EF4-FFF2-40B4-BE49-F238E27FC236}">
                <a16:creationId xmlns:a16="http://schemas.microsoft.com/office/drawing/2014/main" id="{CAD9A292-5431-C04A-85EA-A77358C70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8814" y="6301250"/>
            <a:ext cx="1658660" cy="10857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" name="Line 5">
            <a:extLst>
              <a:ext uri="{FF2B5EF4-FFF2-40B4-BE49-F238E27FC236}">
                <a16:creationId xmlns:a16="http://schemas.microsoft.com/office/drawing/2014/main" id="{729AD1AE-0767-174C-8A6C-A318FB2553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8698" y="4835963"/>
            <a:ext cx="107819" cy="158139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8" name="Line 6">
            <a:extLst>
              <a:ext uri="{FF2B5EF4-FFF2-40B4-BE49-F238E27FC236}">
                <a16:creationId xmlns:a16="http://schemas.microsoft.com/office/drawing/2014/main" id="{AE2D3FE2-5EDA-7248-A923-FBDE1CDDC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6579" y="4722008"/>
            <a:ext cx="2576376" cy="3343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" name="Line 7">
            <a:extLst>
              <a:ext uri="{FF2B5EF4-FFF2-40B4-BE49-F238E27FC236}">
                <a16:creationId xmlns:a16="http://schemas.microsoft.com/office/drawing/2014/main" id="{69B48D32-0E5B-5648-A0FC-14E455202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6550" y="4730609"/>
            <a:ext cx="166743" cy="173189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0" name="Line 8">
            <a:extLst>
              <a:ext uri="{FF2B5EF4-FFF2-40B4-BE49-F238E27FC236}">
                <a16:creationId xmlns:a16="http://schemas.microsoft.com/office/drawing/2014/main" id="{BF3AE834-AEEA-2446-A5FC-3948DB16B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3323" y="6479708"/>
            <a:ext cx="2487363" cy="6665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1" name="Line 9">
            <a:extLst>
              <a:ext uri="{FF2B5EF4-FFF2-40B4-BE49-F238E27FC236}">
                <a16:creationId xmlns:a16="http://schemas.microsoft.com/office/drawing/2014/main" id="{D7FD70B8-8C84-FA40-B098-A145F7643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121" y="5056348"/>
            <a:ext cx="96535" cy="1498613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2" name="Line 10">
            <a:extLst>
              <a:ext uri="{FF2B5EF4-FFF2-40B4-BE49-F238E27FC236}">
                <a16:creationId xmlns:a16="http://schemas.microsoft.com/office/drawing/2014/main" id="{08C9003C-5676-A649-8951-305F31A12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2996" y="5379936"/>
            <a:ext cx="2517452" cy="25908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" name="Line 11">
            <a:extLst>
              <a:ext uri="{FF2B5EF4-FFF2-40B4-BE49-F238E27FC236}">
                <a16:creationId xmlns:a16="http://schemas.microsoft.com/office/drawing/2014/main" id="{B455B62C-21A7-064A-826A-8CFFCC5F6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0726" y="6091616"/>
            <a:ext cx="2468558" cy="117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" name="Line 12">
            <a:extLst>
              <a:ext uri="{FF2B5EF4-FFF2-40B4-BE49-F238E27FC236}">
                <a16:creationId xmlns:a16="http://schemas.microsoft.com/office/drawing/2014/main" id="{2AF1980B-E4BC-634D-A046-0089739C07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6180" y="4811237"/>
            <a:ext cx="273309" cy="170717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B21CF5FC-69D3-B34A-BB7D-2CEF408FB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1716" y="4944543"/>
            <a:ext cx="253250" cy="160719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" name="Line 14">
            <a:extLst>
              <a:ext uri="{FF2B5EF4-FFF2-40B4-BE49-F238E27FC236}">
                <a16:creationId xmlns:a16="http://schemas.microsoft.com/office/drawing/2014/main" id="{429BFAA2-FFFE-FC45-AC14-06B060C2B5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337" y="5497116"/>
            <a:ext cx="1775255" cy="117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" name="Line 15">
            <a:extLst>
              <a:ext uri="{FF2B5EF4-FFF2-40B4-BE49-F238E27FC236}">
                <a16:creationId xmlns:a16="http://schemas.microsoft.com/office/drawing/2014/main" id="{D3AE75C7-960A-084E-BB13-A3A75612EB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2175" y="4727384"/>
            <a:ext cx="165490" cy="836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" name="Line 16">
            <a:extLst>
              <a:ext uri="{FF2B5EF4-FFF2-40B4-BE49-F238E27FC236}">
                <a16:creationId xmlns:a16="http://schemas.microsoft.com/office/drawing/2014/main" id="{9FE80AFD-8B83-E448-A2CC-5B33D802B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205" y="5547643"/>
            <a:ext cx="155460" cy="8202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" name="Line 17">
            <a:extLst>
              <a:ext uri="{FF2B5EF4-FFF2-40B4-BE49-F238E27FC236}">
                <a16:creationId xmlns:a16="http://schemas.microsoft.com/office/drawing/2014/main" id="{37674F92-A565-DE49-97DB-713A7F37AC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7702" y="5580970"/>
            <a:ext cx="254503" cy="309613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" name="Line 18">
            <a:extLst>
              <a:ext uri="{FF2B5EF4-FFF2-40B4-BE49-F238E27FC236}">
                <a16:creationId xmlns:a16="http://schemas.microsoft.com/office/drawing/2014/main" id="{3CEB79CF-81A3-F242-9357-A5FC6027A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1173" y="5539043"/>
            <a:ext cx="507753" cy="326814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" name="Line 19">
            <a:extLst>
              <a:ext uri="{FF2B5EF4-FFF2-40B4-BE49-F238E27FC236}">
                <a16:creationId xmlns:a16="http://schemas.microsoft.com/office/drawing/2014/main" id="{0225A501-DA71-EB4A-836A-E17BF79C2C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8873" y="5890583"/>
            <a:ext cx="409963" cy="435393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2" name="Line 20">
            <a:extLst>
              <a:ext uri="{FF2B5EF4-FFF2-40B4-BE49-F238E27FC236}">
                <a16:creationId xmlns:a16="http://schemas.microsoft.com/office/drawing/2014/main" id="{2350B677-2C55-BF43-9AC4-688C307B2D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98836" y="5848656"/>
            <a:ext cx="448829" cy="519247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Line 21">
            <a:extLst>
              <a:ext uri="{FF2B5EF4-FFF2-40B4-BE49-F238E27FC236}">
                <a16:creationId xmlns:a16="http://schemas.microsoft.com/office/drawing/2014/main" id="{5EE44613-A9EB-924B-95ED-7B74B86F0F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7702" y="5923909"/>
            <a:ext cx="4636225" cy="0"/>
          </a:xfrm>
          <a:prstGeom prst="line">
            <a:avLst/>
          </a:prstGeom>
          <a:noFill/>
          <a:ln w="762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4" name="Line 24">
            <a:extLst>
              <a:ext uri="{FF2B5EF4-FFF2-40B4-BE49-F238E27FC236}">
                <a16:creationId xmlns:a16="http://schemas.microsoft.com/office/drawing/2014/main" id="{8385373F-0EE0-6141-AF97-423F602C3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528" y="4877890"/>
            <a:ext cx="440052" cy="165664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6" name="Line 25">
            <a:extLst>
              <a:ext uri="{FF2B5EF4-FFF2-40B4-BE49-F238E27FC236}">
                <a16:creationId xmlns:a16="http://schemas.microsoft.com/office/drawing/2014/main" id="{71D908A1-4D19-E84C-A719-4F67B6D579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0594" y="5563769"/>
            <a:ext cx="576707" cy="55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" name="Line 26">
            <a:extLst>
              <a:ext uri="{FF2B5EF4-FFF2-40B4-BE49-F238E27FC236}">
                <a16:creationId xmlns:a16="http://schemas.microsoft.com/office/drawing/2014/main" id="{51D8E52A-9C88-3F4D-A86E-F1FB8ECC96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3837" y="5572370"/>
            <a:ext cx="234444" cy="3676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" name="Line 27">
            <a:extLst>
              <a:ext uri="{FF2B5EF4-FFF2-40B4-BE49-F238E27FC236}">
                <a16:creationId xmlns:a16="http://schemas.microsoft.com/office/drawing/2014/main" id="{E5BFA3C3-0C92-0B4F-86B0-926A4C194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3837" y="5932509"/>
            <a:ext cx="312174" cy="2332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9" name="Line 28">
            <a:extLst>
              <a:ext uri="{FF2B5EF4-FFF2-40B4-BE49-F238E27FC236}">
                <a16:creationId xmlns:a16="http://schemas.microsoft.com/office/drawing/2014/main" id="{26942064-3040-494C-99C3-DC09B892B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0683" y="5957236"/>
            <a:ext cx="653184" cy="16770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0" name="Line 29">
            <a:extLst>
              <a:ext uri="{FF2B5EF4-FFF2-40B4-BE49-F238E27FC236}">
                <a16:creationId xmlns:a16="http://schemas.microsoft.com/office/drawing/2014/main" id="{5E40B98A-0157-A74E-9A0C-1DBD7B023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2218" y="5011196"/>
            <a:ext cx="1845463" cy="2429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1" name="Line 30">
            <a:extLst>
              <a:ext uri="{FF2B5EF4-FFF2-40B4-BE49-F238E27FC236}">
                <a16:creationId xmlns:a16="http://schemas.microsoft.com/office/drawing/2014/main" id="{FAB254B4-D2E2-534E-938F-4B2EA46A12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205" y="5278882"/>
            <a:ext cx="995447" cy="2676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" name="Line 31">
            <a:extLst>
              <a:ext uri="{FF2B5EF4-FFF2-40B4-BE49-F238E27FC236}">
                <a16:creationId xmlns:a16="http://schemas.microsoft.com/office/drawing/2014/main" id="{B41655FB-6087-1842-8526-608C9875C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7441" y="4760710"/>
            <a:ext cx="312174" cy="174049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3" name="Line 32">
            <a:extLst>
              <a:ext uri="{FF2B5EF4-FFF2-40B4-BE49-F238E27FC236}">
                <a16:creationId xmlns:a16="http://schemas.microsoft.com/office/drawing/2014/main" id="{C8B533C5-19AF-4D44-B398-47F3417539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2907" y="5028396"/>
            <a:ext cx="2527482" cy="34293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4" name="Line 33">
            <a:extLst>
              <a:ext uri="{FF2B5EF4-FFF2-40B4-BE49-F238E27FC236}">
                <a16:creationId xmlns:a16="http://schemas.microsoft.com/office/drawing/2014/main" id="{4BF5EB9C-E820-B446-9A2D-948F0C45C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8711" y="5111175"/>
            <a:ext cx="3767402" cy="21823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" name="Line 34">
            <a:extLst>
              <a:ext uri="{FF2B5EF4-FFF2-40B4-BE49-F238E27FC236}">
                <a16:creationId xmlns:a16="http://schemas.microsoft.com/office/drawing/2014/main" id="{912830CA-4BCD-E445-804B-2C29508F86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17576" y="5240180"/>
            <a:ext cx="244473" cy="5052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Line 35">
            <a:extLst>
              <a:ext uri="{FF2B5EF4-FFF2-40B4-BE49-F238E27FC236}">
                <a16:creationId xmlns:a16="http://schemas.microsoft.com/office/drawing/2014/main" id="{F2508E8C-38A1-F143-951F-82240CBEA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7641" y="5173527"/>
            <a:ext cx="391158" cy="9245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" name="Line 36">
            <a:extLst>
              <a:ext uri="{FF2B5EF4-FFF2-40B4-BE49-F238E27FC236}">
                <a16:creationId xmlns:a16="http://schemas.microsoft.com/office/drawing/2014/main" id="{B0543F52-7D22-6342-A8C6-5F4A68BD3A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56507" y="5290708"/>
            <a:ext cx="322203" cy="19243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8" name="Line 37">
            <a:extLst>
              <a:ext uri="{FF2B5EF4-FFF2-40B4-BE49-F238E27FC236}">
                <a16:creationId xmlns:a16="http://schemas.microsoft.com/office/drawing/2014/main" id="{209DE749-3CA1-8C4F-951F-FF69D5F1F3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59905" y="5315433"/>
            <a:ext cx="330980" cy="20210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65C22782-14DC-564A-890A-73A68244A11E}"/>
              </a:ext>
            </a:extLst>
          </p:cNvPr>
          <p:cNvCxnSpPr>
            <a:cxnSpLocks/>
          </p:cNvCxnSpPr>
          <p:nvPr/>
        </p:nvCxnSpPr>
        <p:spPr>
          <a:xfrm flipV="1">
            <a:off x="6925170" y="5158868"/>
            <a:ext cx="1972414" cy="1295226"/>
          </a:xfrm>
          <a:prstGeom prst="curvedConnector3">
            <a:avLst>
              <a:gd name="adj1" fmla="val 50000"/>
            </a:avLst>
          </a:prstGeom>
          <a:ln w="25400">
            <a:solidFill>
              <a:srgbClr val="00AC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A25E847-C58C-714C-996F-BCCBE19CCC5D}"/>
              </a:ext>
            </a:extLst>
          </p:cNvPr>
          <p:cNvSpPr txBox="1"/>
          <p:nvPr/>
        </p:nvSpPr>
        <p:spPr>
          <a:xfrm>
            <a:off x="4815074" y="605664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Fluids fields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3F7897-ED71-4643-8DD2-4889EA988211}"/>
              </a:ext>
            </a:extLst>
          </p:cNvPr>
          <p:cNvSpPr txBox="1"/>
          <p:nvPr/>
        </p:nvSpPr>
        <p:spPr>
          <a:xfrm>
            <a:off x="4799602" y="4448718"/>
            <a:ext cx="158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Eulerian source terms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8AF310-A04D-394A-80DF-862D6A6EBE49}"/>
              </a:ext>
            </a:extLst>
          </p:cNvPr>
          <p:cNvSpPr txBox="1"/>
          <p:nvPr/>
        </p:nvSpPr>
        <p:spPr>
          <a:xfrm>
            <a:off x="6259520" y="3794533"/>
            <a:ext cx="2915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Droplet trajectory</a:t>
            </a:r>
          </a:p>
          <a:p>
            <a:r>
              <a:rPr lang="en-US" dirty="0">
                <a:solidFill>
                  <a:schemeClr val="accent6"/>
                </a:solidFill>
              </a:rPr>
              <a:t>accumulating mass, momentum, energy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BAE6EE-4664-304F-AD39-7D7978933FA0}"/>
              </a:ext>
            </a:extLst>
          </p:cNvPr>
          <p:cNvSpPr txBox="1"/>
          <p:nvPr/>
        </p:nvSpPr>
        <p:spPr>
          <a:xfrm>
            <a:off x="76824" y="5577237"/>
            <a:ext cx="3053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while (</a:t>
            </a:r>
            <a:r>
              <a:rPr lang="en-US" sz="1600" dirty="0" err="1">
                <a:latin typeface="Courier" pitchFamily="2" charset="0"/>
              </a:rPr>
              <a:t>pIsActive</a:t>
            </a:r>
            <a:r>
              <a:rPr lang="en-US" sz="1600" dirty="0">
                <a:latin typeface="Courier" pitchFamily="2" charset="0"/>
              </a:rPr>
              <a:t>) { 	</a:t>
            </a:r>
            <a:r>
              <a:rPr lang="en-US" sz="1600" dirty="0" err="1">
                <a:latin typeface="Courier" pitchFamily="2" charset="0"/>
              </a:rPr>
              <a:t>itegrateInElem</a:t>
            </a:r>
            <a:r>
              <a:rPr lang="en-US" sz="1600" dirty="0">
                <a:latin typeface="Courier" pitchFamily="2" charset="0"/>
              </a:rPr>
              <a:t>();</a:t>
            </a:r>
          </a:p>
          <a:p>
            <a:r>
              <a:rPr lang="en-US" sz="1600" dirty="0">
                <a:latin typeface="Courier" pitchFamily="2" charset="0"/>
              </a:rPr>
              <a:t>	</a:t>
            </a:r>
            <a:r>
              <a:rPr lang="en-US" sz="1600" dirty="0" err="1">
                <a:latin typeface="Courier" pitchFamily="2" charset="0"/>
              </a:rPr>
              <a:t>faceElemConnect</a:t>
            </a:r>
            <a:r>
              <a:rPr lang="en-US" sz="1600" dirty="0">
                <a:latin typeface="Courier" pitchFamily="2" charset="0"/>
              </a:rPr>
              <a:t>();</a:t>
            </a:r>
          </a:p>
          <a:p>
            <a:r>
              <a:rPr lang="en-US" sz="1600" dirty="0">
                <a:latin typeface="Courier" pitchFamily="2" charset="0"/>
              </a:rPr>
              <a:t> 	communicate();</a:t>
            </a:r>
          </a:p>
          <a:p>
            <a:r>
              <a:rPr lang="en-US" sz="1600" dirty="0">
                <a:latin typeface="Courier" pitchFamily="2" charset="0"/>
              </a:rPr>
              <a:t>} </a:t>
            </a:r>
            <a:r>
              <a:rPr lang="en-US" sz="1600" dirty="0" err="1">
                <a:latin typeface="Courier" pitchFamily="2" charset="0"/>
              </a:rPr>
              <a:t>load_balance</a:t>
            </a:r>
            <a:r>
              <a:rPr lang="en-US" sz="1600" dirty="0">
                <a:latin typeface="Courier" pitchFamily="2" charset="0"/>
              </a:rPr>
              <a:t>();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5BA938C-1FAF-6841-9EA5-19599025C16F}"/>
              </a:ext>
            </a:extLst>
          </p:cNvPr>
          <p:cNvSpPr txBox="1"/>
          <p:nvPr/>
        </p:nvSpPr>
        <p:spPr>
          <a:xfrm>
            <a:off x="2909165" y="6550153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Fluids Mesh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18BF100-0606-4044-A4DA-99D601B25B26}"/>
              </a:ext>
            </a:extLst>
          </p:cNvPr>
          <p:cNvSpPr txBox="1"/>
          <p:nvPr/>
        </p:nvSpPr>
        <p:spPr>
          <a:xfrm>
            <a:off x="6823253" y="6537169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Mesh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7B39571-548E-214F-8DFE-DA844E91A0E7}"/>
              </a:ext>
            </a:extLst>
          </p:cNvPr>
          <p:cNvSpPr/>
          <p:nvPr/>
        </p:nvSpPr>
        <p:spPr>
          <a:xfrm>
            <a:off x="6833002" y="6367903"/>
            <a:ext cx="18288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C67B2D9-7EF4-3347-8831-FFC0FFF80DBC}"/>
              </a:ext>
            </a:extLst>
          </p:cNvPr>
          <p:cNvSpPr/>
          <p:nvPr/>
        </p:nvSpPr>
        <p:spPr>
          <a:xfrm>
            <a:off x="7809859" y="5830759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C5B2741-92F8-9A43-9D82-9C3920FF244B}"/>
              </a:ext>
            </a:extLst>
          </p:cNvPr>
          <p:cNvSpPr/>
          <p:nvPr/>
        </p:nvSpPr>
        <p:spPr>
          <a:xfrm>
            <a:off x="8769228" y="5096239"/>
            <a:ext cx="91440" cy="9144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C071E-68D5-5442-AE8A-1C7F2D68C152}"/>
              </a:ext>
            </a:extLst>
          </p:cNvPr>
          <p:cNvSpPr txBox="1"/>
          <p:nvPr/>
        </p:nvSpPr>
        <p:spPr>
          <a:xfrm>
            <a:off x="7046180" y="323831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Stick/pass/bounce</a:t>
            </a:r>
          </a:p>
        </p:txBody>
      </p:sp>
      <p:sp>
        <p:nvSpPr>
          <p:cNvPr id="91" name="Line 33">
            <a:extLst>
              <a:ext uri="{FF2B5EF4-FFF2-40B4-BE49-F238E27FC236}">
                <a16:creationId xmlns:a16="http://schemas.microsoft.com/office/drawing/2014/main" id="{E42D2FE6-E7CE-AA43-9866-9B53C2C67C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46193" y="3552889"/>
            <a:ext cx="336979" cy="1471066"/>
          </a:xfrm>
          <a:prstGeom prst="line">
            <a:avLst/>
          </a:prstGeom>
          <a:noFill/>
          <a:ln w="57150">
            <a:solidFill>
              <a:schemeClr val="accent3"/>
            </a:solidFill>
            <a:prstDash val="sys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C8378E-6D69-FE4D-A2A5-2149052192B5}"/>
              </a:ext>
            </a:extLst>
          </p:cNvPr>
          <p:cNvSpPr txBox="1"/>
          <p:nvPr/>
        </p:nvSpPr>
        <p:spPr>
          <a:xfrm>
            <a:off x="183293" y="2605511"/>
            <a:ext cx="628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Advance (interpolation in time for fluids state) 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D0DEABB-A755-E64B-9C63-98F74618177F}"/>
              </a:ext>
            </a:extLst>
          </p:cNvPr>
          <p:cNvCxnSpPr>
            <a:cxnSpLocks/>
            <a:endCxn id="75" idx="6"/>
          </p:cNvCxnSpPr>
          <p:nvPr/>
        </p:nvCxnSpPr>
        <p:spPr>
          <a:xfrm>
            <a:off x="496065" y="3207901"/>
            <a:ext cx="5607921" cy="1025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25641483-B2CC-6F49-903D-BC66A36CCE93}"/>
              </a:ext>
            </a:extLst>
          </p:cNvPr>
          <p:cNvSpPr/>
          <p:nvPr/>
        </p:nvSpPr>
        <p:spPr>
          <a:xfrm>
            <a:off x="374754" y="31267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29BECCA-6AD1-9248-B2FD-50ACA00A5719}"/>
              </a:ext>
            </a:extLst>
          </p:cNvPr>
          <p:cNvSpPr/>
          <p:nvPr/>
        </p:nvSpPr>
        <p:spPr>
          <a:xfrm>
            <a:off x="2223538" y="31267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ED66A93-0535-884D-8691-182FC58C9E7C}"/>
              </a:ext>
            </a:extLst>
          </p:cNvPr>
          <p:cNvSpPr/>
          <p:nvPr/>
        </p:nvSpPr>
        <p:spPr>
          <a:xfrm>
            <a:off x="4072322" y="31267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A7D9943-6CC3-A142-8EFB-F6FE61F535C6}"/>
              </a:ext>
            </a:extLst>
          </p:cNvPr>
          <p:cNvSpPr/>
          <p:nvPr/>
        </p:nvSpPr>
        <p:spPr>
          <a:xfrm>
            <a:off x="5921106" y="31267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553868-DEAE-5248-B714-60026D08FFB9}"/>
              </a:ext>
            </a:extLst>
          </p:cNvPr>
          <p:cNvSpPr txBox="1"/>
          <p:nvPr/>
        </p:nvSpPr>
        <p:spPr>
          <a:xfrm>
            <a:off x="330103" y="342613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F9990E-1DBE-AF49-A085-0321500A1BEE}"/>
              </a:ext>
            </a:extLst>
          </p:cNvPr>
          <p:cNvSpPr txBox="1"/>
          <p:nvPr/>
        </p:nvSpPr>
        <p:spPr>
          <a:xfrm>
            <a:off x="1975839" y="342613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N+1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A7E0A7-84F9-E444-ABA8-FD1FF39B375F}"/>
              </a:ext>
            </a:extLst>
          </p:cNvPr>
          <p:cNvSpPr txBox="1"/>
          <p:nvPr/>
        </p:nvSpPr>
        <p:spPr>
          <a:xfrm>
            <a:off x="3865232" y="342613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N+2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FC1F07-3F4A-2C43-A940-FFC4F65CAEFD}"/>
              </a:ext>
            </a:extLst>
          </p:cNvPr>
          <p:cNvSpPr txBox="1"/>
          <p:nvPr/>
        </p:nvSpPr>
        <p:spPr>
          <a:xfrm>
            <a:off x="5754626" y="342613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N+3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6EEAD48-0701-8541-9828-083BC4C49BCD}"/>
              </a:ext>
            </a:extLst>
          </p:cNvPr>
          <p:cNvSpPr txBox="1"/>
          <p:nvPr/>
        </p:nvSpPr>
        <p:spPr>
          <a:xfrm>
            <a:off x="1252763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205946E-21E6-B941-B321-CFF19D64FE91}"/>
              </a:ext>
            </a:extLst>
          </p:cNvPr>
          <p:cNvSpPr txBox="1"/>
          <p:nvPr/>
        </p:nvSpPr>
        <p:spPr>
          <a:xfrm>
            <a:off x="3121534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62866F-B6AF-954D-A0C0-8823DCA2F25C}"/>
              </a:ext>
            </a:extLst>
          </p:cNvPr>
          <p:cNvSpPr txBox="1"/>
          <p:nvPr/>
        </p:nvSpPr>
        <p:spPr>
          <a:xfrm>
            <a:off x="4808335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BD2448-2D47-9A4A-B8B6-B64299F364D7}"/>
              </a:ext>
            </a:extLst>
          </p:cNvPr>
          <p:cNvSpPr txBox="1"/>
          <p:nvPr/>
        </p:nvSpPr>
        <p:spPr>
          <a:xfrm>
            <a:off x="4261159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4809F1-888B-C24F-87FF-6C0C3487A12C}"/>
              </a:ext>
            </a:extLst>
          </p:cNvPr>
          <p:cNvSpPr txBox="1"/>
          <p:nvPr/>
        </p:nvSpPr>
        <p:spPr>
          <a:xfrm>
            <a:off x="5355511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579157A-4517-EA41-9CF3-B358EDB4FBF3}"/>
              </a:ext>
            </a:extLst>
          </p:cNvPr>
          <p:cNvSpPr txBox="1"/>
          <p:nvPr/>
        </p:nvSpPr>
        <p:spPr>
          <a:xfrm>
            <a:off x="4534747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E3D0C61-5FA9-494B-B089-5BE65D49E75B}"/>
              </a:ext>
            </a:extLst>
          </p:cNvPr>
          <p:cNvSpPr txBox="1"/>
          <p:nvPr/>
        </p:nvSpPr>
        <p:spPr>
          <a:xfrm>
            <a:off x="5081923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6183368-DE1F-D046-BCFD-8952465DDA16}"/>
              </a:ext>
            </a:extLst>
          </p:cNvPr>
          <p:cNvSpPr txBox="1"/>
          <p:nvPr/>
        </p:nvSpPr>
        <p:spPr>
          <a:xfrm>
            <a:off x="5629100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1C656-FB5F-B54C-9D33-E5A6BC2183C5}"/>
              </a:ext>
            </a:extLst>
          </p:cNvPr>
          <p:cNvSpPr txBox="1"/>
          <p:nvPr/>
        </p:nvSpPr>
        <p:spPr>
          <a:xfrm>
            <a:off x="61194" y="3732221"/>
            <a:ext cx="6146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Stiff ODEs generally drive multiple steps (adaptive; minimum step count specification)</a:t>
            </a:r>
          </a:p>
        </p:txBody>
      </p:sp>
    </p:spTree>
    <p:extLst>
      <p:ext uri="{BB962C8B-B14F-4D97-AF65-F5344CB8AC3E}">
        <p14:creationId xmlns:p14="http://schemas.microsoft.com/office/powerpoint/2010/main" val="265867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Details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D5D4F4-5B02-9D40-A980-B57050D04C33}"/>
              </a:ext>
            </a:extLst>
          </p:cNvPr>
          <p:cNvSpPr txBox="1"/>
          <p:nvPr/>
        </p:nvSpPr>
        <p:spPr>
          <a:xfrm>
            <a:off x="644575" y="3957409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Fluids Solve (allows for disparate mesh resolution)</a:t>
            </a:r>
          </a:p>
        </p:txBody>
      </p:sp>
      <p:sp>
        <p:nvSpPr>
          <p:cNvPr id="34" name="Line 2">
            <a:extLst>
              <a:ext uri="{FF2B5EF4-FFF2-40B4-BE49-F238E27FC236}">
                <a16:creationId xmlns:a16="http://schemas.microsoft.com/office/drawing/2014/main" id="{A182579D-5D2F-E54D-929D-131FC97036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3354" y="4568277"/>
            <a:ext cx="1923193" cy="2515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" name="Line 3">
            <a:extLst>
              <a:ext uri="{FF2B5EF4-FFF2-40B4-BE49-F238E27FC236}">
                <a16:creationId xmlns:a16="http://schemas.microsoft.com/office/drawing/2014/main" id="{209A4447-1132-754A-B746-D9B06716CD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3324" y="4576877"/>
            <a:ext cx="166743" cy="17318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6" name="Line 4">
            <a:extLst>
              <a:ext uri="{FF2B5EF4-FFF2-40B4-BE49-F238E27FC236}">
                <a16:creationId xmlns:a16="http://schemas.microsoft.com/office/drawing/2014/main" id="{CAD9A292-5431-C04A-85EA-A77358C70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8814" y="6301250"/>
            <a:ext cx="1658660" cy="10857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" name="Line 5">
            <a:extLst>
              <a:ext uri="{FF2B5EF4-FFF2-40B4-BE49-F238E27FC236}">
                <a16:creationId xmlns:a16="http://schemas.microsoft.com/office/drawing/2014/main" id="{729AD1AE-0767-174C-8A6C-A318FB2553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8698" y="4835963"/>
            <a:ext cx="107819" cy="158139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8" name="Line 6">
            <a:extLst>
              <a:ext uri="{FF2B5EF4-FFF2-40B4-BE49-F238E27FC236}">
                <a16:creationId xmlns:a16="http://schemas.microsoft.com/office/drawing/2014/main" id="{AE2D3FE2-5EDA-7248-A923-FBDE1CDDC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6579" y="4722008"/>
            <a:ext cx="2576376" cy="3343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" name="Line 7">
            <a:extLst>
              <a:ext uri="{FF2B5EF4-FFF2-40B4-BE49-F238E27FC236}">
                <a16:creationId xmlns:a16="http://schemas.microsoft.com/office/drawing/2014/main" id="{69B48D32-0E5B-5648-A0FC-14E455202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6550" y="4730609"/>
            <a:ext cx="166743" cy="173189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0" name="Line 8">
            <a:extLst>
              <a:ext uri="{FF2B5EF4-FFF2-40B4-BE49-F238E27FC236}">
                <a16:creationId xmlns:a16="http://schemas.microsoft.com/office/drawing/2014/main" id="{BF3AE834-AEEA-2446-A5FC-3948DB16B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3323" y="6479708"/>
            <a:ext cx="2487363" cy="6665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1" name="Line 9">
            <a:extLst>
              <a:ext uri="{FF2B5EF4-FFF2-40B4-BE49-F238E27FC236}">
                <a16:creationId xmlns:a16="http://schemas.microsoft.com/office/drawing/2014/main" id="{D7FD70B8-8C84-FA40-B098-A145F7643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121" y="5056348"/>
            <a:ext cx="96535" cy="1498613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2" name="Line 10">
            <a:extLst>
              <a:ext uri="{FF2B5EF4-FFF2-40B4-BE49-F238E27FC236}">
                <a16:creationId xmlns:a16="http://schemas.microsoft.com/office/drawing/2014/main" id="{08C9003C-5676-A649-8951-305F31A12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2996" y="5379936"/>
            <a:ext cx="2517452" cy="25908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" name="Line 11">
            <a:extLst>
              <a:ext uri="{FF2B5EF4-FFF2-40B4-BE49-F238E27FC236}">
                <a16:creationId xmlns:a16="http://schemas.microsoft.com/office/drawing/2014/main" id="{B455B62C-21A7-064A-826A-8CFFCC5F6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0726" y="6091616"/>
            <a:ext cx="2468558" cy="117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" name="Line 12">
            <a:extLst>
              <a:ext uri="{FF2B5EF4-FFF2-40B4-BE49-F238E27FC236}">
                <a16:creationId xmlns:a16="http://schemas.microsoft.com/office/drawing/2014/main" id="{2AF1980B-E4BC-634D-A046-0089739C07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6180" y="4811237"/>
            <a:ext cx="273309" cy="170717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B21CF5FC-69D3-B34A-BB7D-2CEF408FB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1716" y="4944543"/>
            <a:ext cx="253250" cy="160719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" name="Line 14">
            <a:extLst>
              <a:ext uri="{FF2B5EF4-FFF2-40B4-BE49-F238E27FC236}">
                <a16:creationId xmlns:a16="http://schemas.microsoft.com/office/drawing/2014/main" id="{429BFAA2-FFFE-FC45-AC14-06B060C2B5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337" y="5497116"/>
            <a:ext cx="1775255" cy="117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" name="Line 15">
            <a:extLst>
              <a:ext uri="{FF2B5EF4-FFF2-40B4-BE49-F238E27FC236}">
                <a16:creationId xmlns:a16="http://schemas.microsoft.com/office/drawing/2014/main" id="{D3AE75C7-960A-084E-BB13-A3A75612EB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2175" y="4727384"/>
            <a:ext cx="165490" cy="836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" name="Line 16">
            <a:extLst>
              <a:ext uri="{FF2B5EF4-FFF2-40B4-BE49-F238E27FC236}">
                <a16:creationId xmlns:a16="http://schemas.microsoft.com/office/drawing/2014/main" id="{9FE80AFD-8B83-E448-A2CC-5B33D802B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205" y="5547643"/>
            <a:ext cx="155460" cy="8202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" name="Line 17">
            <a:extLst>
              <a:ext uri="{FF2B5EF4-FFF2-40B4-BE49-F238E27FC236}">
                <a16:creationId xmlns:a16="http://schemas.microsoft.com/office/drawing/2014/main" id="{37674F92-A565-DE49-97DB-713A7F37AC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7702" y="5580970"/>
            <a:ext cx="254503" cy="309613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" name="Line 18">
            <a:extLst>
              <a:ext uri="{FF2B5EF4-FFF2-40B4-BE49-F238E27FC236}">
                <a16:creationId xmlns:a16="http://schemas.microsoft.com/office/drawing/2014/main" id="{3CEB79CF-81A3-F242-9357-A5FC6027A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1173" y="5539043"/>
            <a:ext cx="507753" cy="326814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" name="Line 19">
            <a:extLst>
              <a:ext uri="{FF2B5EF4-FFF2-40B4-BE49-F238E27FC236}">
                <a16:creationId xmlns:a16="http://schemas.microsoft.com/office/drawing/2014/main" id="{0225A501-DA71-EB4A-836A-E17BF79C2C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8873" y="5890583"/>
            <a:ext cx="409963" cy="435393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2" name="Line 20">
            <a:extLst>
              <a:ext uri="{FF2B5EF4-FFF2-40B4-BE49-F238E27FC236}">
                <a16:creationId xmlns:a16="http://schemas.microsoft.com/office/drawing/2014/main" id="{2350B677-2C55-BF43-9AC4-688C307B2D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98836" y="5848656"/>
            <a:ext cx="448829" cy="519247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Line 21">
            <a:extLst>
              <a:ext uri="{FF2B5EF4-FFF2-40B4-BE49-F238E27FC236}">
                <a16:creationId xmlns:a16="http://schemas.microsoft.com/office/drawing/2014/main" id="{5EE44613-A9EB-924B-95ED-7B74B86F0F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7702" y="5923909"/>
            <a:ext cx="4636225" cy="0"/>
          </a:xfrm>
          <a:prstGeom prst="line">
            <a:avLst/>
          </a:prstGeom>
          <a:noFill/>
          <a:ln w="762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4" name="Line 24">
            <a:extLst>
              <a:ext uri="{FF2B5EF4-FFF2-40B4-BE49-F238E27FC236}">
                <a16:creationId xmlns:a16="http://schemas.microsoft.com/office/drawing/2014/main" id="{8385373F-0EE0-6141-AF97-423F602C3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528" y="4877890"/>
            <a:ext cx="440052" cy="165664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6" name="Line 25">
            <a:extLst>
              <a:ext uri="{FF2B5EF4-FFF2-40B4-BE49-F238E27FC236}">
                <a16:creationId xmlns:a16="http://schemas.microsoft.com/office/drawing/2014/main" id="{71D908A1-4D19-E84C-A719-4F67B6D579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0594" y="5563769"/>
            <a:ext cx="576707" cy="55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" name="Line 26">
            <a:extLst>
              <a:ext uri="{FF2B5EF4-FFF2-40B4-BE49-F238E27FC236}">
                <a16:creationId xmlns:a16="http://schemas.microsoft.com/office/drawing/2014/main" id="{51D8E52A-9C88-3F4D-A86E-F1FB8ECC96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3837" y="5572370"/>
            <a:ext cx="234444" cy="3676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" name="Line 27">
            <a:extLst>
              <a:ext uri="{FF2B5EF4-FFF2-40B4-BE49-F238E27FC236}">
                <a16:creationId xmlns:a16="http://schemas.microsoft.com/office/drawing/2014/main" id="{E5BFA3C3-0C92-0B4F-86B0-926A4C194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3837" y="5932509"/>
            <a:ext cx="312174" cy="2332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9" name="Line 28">
            <a:extLst>
              <a:ext uri="{FF2B5EF4-FFF2-40B4-BE49-F238E27FC236}">
                <a16:creationId xmlns:a16="http://schemas.microsoft.com/office/drawing/2014/main" id="{26942064-3040-494C-99C3-DC09B892B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0683" y="5957236"/>
            <a:ext cx="653184" cy="16770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0" name="Line 29">
            <a:extLst>
              <a:ext uri="{FF2B5EF4-FFF2-40B4-BE49-F238E27FC236}">
                <a16:creationId xmlns:a16="http://schemas.microsoft.com/office/drawing/2014/main" id="{5E40B98A-0157-A74E-9A0C-1DBD7B023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2218" y="5011196"/>
            <a:ext cx="1845463" cy="2429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1" name="Line 30">
            <a:extLst>
              <a:ext uri="{FF2B5EF4-FFF2-40B4-BE49-F238E27FC236}">
                <a16:creationId xmlns:a16="http://schemas.microsoft.com/office/drawing/2014/main" id="{FAB254B4-D2E2-534E-938F-4B2EA46A12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205" y="5278882"/>
            <a:ext cx="995447" cy="2676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" name="Line 31">
            <a:extLst>
              <a:ext uri="{FF2B5EF4-FFF2-40B4-BE49-F238E27FC236}">
                <a16:creationId xmlns:a16="http://schemas.microsoft.com/office/drawing/2014/main" id="{B41655FB-6087-1842-8526-608C9875C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7441" y="4760710"/>
            <a:ext cx="312174" cy="174049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3" name="Line 32">
            <a:extLst>
              <a:ext uri="{FF2B5EF4-FFF2-40B4-BE49-F238E27FC236}">
                <a16:creationId xmlns:a16="http://schemas.microsoft.com/office/drawing/2014/main" id="{C8B533C5-19AF-4D44-B398-47F3417539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2907" y="5028396"/>
            <a:ext cx="2527482" cy="34293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4" name="Line 33">
            <a:extLst>
              <a:ext uri="{FF2B5EF4-FFF2-40B4-BE49-F238E27FC236}">
                <a16:creationId xmlns:a16="http://schemas.microsoft.com/office/drawing/2014/main" id="{4BF5EB9C-E820-B446-9A2D-948F0C45C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8711" y="5111175"/>
            <a:ext cx="3767402" cy="21823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" name="Line 34">
            <a:extLst>
              <a:ext uri="{FF2B5EF4-FFF2-40B4-BE49-F238E27FC236}">
                <a16:creationId xmlns:a16="http://schemas.microsoft.com/office/drawing/2014/main" id="{912830CA-4BCD-E445-804B-2C29508F86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17576" y="5240180"/>
            <a:ext cx="244473" cy="5052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Line 35">
            <a:extLst>
              <a:ext uri="{FF2B5EF4-FFF2-40B4-BE49-F238E27FC236}">
                <a16:creationId xmlns:a16="http://schemas.microsoft.com/office/drawing/2014/main" id="{F2508E8C-38A1-F143-951F-82240CBEA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7641" y="5173527"/>
            <a:ext cx="391158" cy="9245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" name="Line 36">
            <a:extLst>
              <a:ext uri="{FF2B5EF4-FFF2-40B4-BE49-F238E27FC236}">
                <a16:creationId xmlns:a16="http://schemas.microsoft.com/office/drawing/2014/main" id="{B0543F52-7D22-6342-A8C6-5F4A68BD3A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56507" y="5290708"/>
            <a:ext cx="322203" cy="19243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8" name="Line 37">
            <a:extLst>
              <a:ext uri="{FF2B5EF4-FFF2-40B4-BE49-F238E27FC236}">
                <a16:creationId xmlns:a16="http://schemas.microsoft.com/office/drawing/2014/main" id="{209DE749-3CA1-8C4F-951F-FF69D5F1F3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59905" y="5315433"/>
            <a:ext cx="330980" cy="20210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65C22782-14DC-564A-890A-73A68244A11E}"/>
              </a:ext>
            </a:extLst>
          </p:cNvPr>
          <p:cNvCxnSpPr>
            <a:cxnSpLocks/>
          </p:cNvCxnSpPr>
          <p:nvPr/>
        </p:nvCxnSpPr>
        <p:spPr>
          <a:xfrm flipV="1">
            <a:off x="6925170" y="5158868"/>
            <a:ext cx="1972414" cy="1295226"/>
          </a:xfrm>
          <a:prstGeom prst="curvedConnector3">
            <a:avLst>
              <a:gd name="adj1" fmla="val 50000"/>
            </a:avLst>
          </a:prstGeom>
          <a:ln w="25400">
            <a:solidFill>
              <a:srgbClr val="00AC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A25E847-C58C-714C-996F-BCCBE19CCC5D}"/>
              </a:ext>
            </a:extLst>
          </p:cNvPr>
          <p:cNvSpPr txBox="1"/>
          <p:nvPr/>
        </p:nvSpPr>
        <p:spPr>
          <a:xfrm>
            <a:off x="4815074" y="605664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Fluids fields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3F7897-ED71-4643-8DD2-4889EA988211}"/>
              </a:ext>
            </a:extLst>
          </p:cNvPr>
          <p:cNvSpPr txBox="1"/>
          <p:nvPr/>
        </p:nvSpPr>
        <p:spPr>
          <a:xfrm>
            <a:off x="4799602" y="4448718"/>
            <a:ext cx="158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Eulerian source terms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8AF310-A04D-394A-80DF-862D6A6EBE49}"/>
              </a:ext>
            </a:extLst>
          </p:cNvPr>
          <p:cNvSpPr txBox="1"/>
          <p:nvPr/>
        </p:nvSpPr>
        <p:spPr>
          <a:xfrm>
            <a:off x="6259520" y="3794533"/>
            <a:ext cx="2915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Droplet trajectory</a:t>
            </a:r>
          </a:p>
          <a:p>
            <a:r>
              <a:rPr lang="en-US" dirty="0">
                <a:solidFill>
                  <a:schemeClr val="accent6"/>
                </a:solidFill>
              </a:rPr>
              <a:t>accumulating mass, momentum, energy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BAE6EE-4664-304F-AD39-7D7978933FA0}"/>
              </a:ext>
            </a:extLst>
          </p:cNvPr>
          <p:cNvSpPr txBox="1"/>
          <p:nvPr/>
        </p:nvSpPr>
        <p:spPr>
          <a:xfrm>
            <a:off x="76824" y="5577237"/>
            <a:ext cx="3053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while (</a:t>
            </a:r>
            <a:r>
              <a:rPr lang="en-US" sz="1600" dirty="0" err="1">
                <a:latin typeface="Courier" pitchFamily="2" charset="0"/>
              </a:rPr>
              <a:t>pIsActive</a:t>
            </a:r>
            <a:r>
              <a:rPr lang="en-US" sz="1600" dirty="0">
                <a:latin typeface="Courier" pitchFamily="2" charset="0"/>
              </a:rPr>
              <a:t>) { 	</a:t>
            </a:r>
            <a:r>
              <a:rPr lang="en-US" sz="1600" dirty="0" err="1">
                <a:latin typeface="Courier" pitchFamily="2" charset="0"/>
              </a:rPr>
              <a:t>itegrateInElem</a:t>
            </a:r>
            <a:r>
              <a:rPr lang="en-US" sz="1600" dirty="0">
                <a:latin typeface="Courier" pitchFamily="2" charset="0"/>
              </a:rPr>
              <a:t>();</a:t>
            </a:r>
          </a:p>
          <a:p>
            <a:r>
              <a:rPr lang="en-US" sz="1600" dirty="0">
                <a:latin typeface="Courier" pitchFamily="2" charset="0"/>
              </a:rPr>
              <a:t>	</a:t>
            </a:r>
            <a:r>
              <a:rPr lang="en-US" sz="1600" dirty="0" err="1">
                <a:latin typeface="Courier" pitchFamily="2" charset="0"/>
              </a:rPr>
              <a:t>faceElemConnect</a:t>
            </a:r>
            <a:r>
              <a:rPr lang="en-US" sz="1600" dirty="0">
                <a:latin typeface="Courier" pitchFamily="2" charset="0"/>
              </a:rPr>
              <a:t>();</a:t>
            </a:r>
          </a:p>
          <a:p>
            <a:r>
              <a:rPr lang="en-US" sz="1600" dirty="0">
                <a:latin typeface="Courier" pitchFamily="2" charset="0"/>
              </a:rPr>
              <a:t> 	communicate();</a:t>
            </a:r>
          </a:p>
          <a:p>
            <a:r>
              <a:rPr lang="en-US" sz="1600" dirty="0">
                <a:latin typeface="Courier" pitchFamily="2" charset="0"/>
              </a:rPr>
              <a:t>} </a:t>
            </a:r>
            <a:r>
              <a:rPr lang="en-US" sz="1600" dirty="0" err="1">
                <a:latin typeface="Courier" pitchFamily="2" charset="0"/>
              </a:rPr>
              <a:t>load_balance</a:t>
            </a:r>
            <a:r>
              <a:rPr lang="en-US" sz="1600" dirty="0">
                <a:latin typeface="Courier" pitchFamily="2" charset="0"/>
              </a:rPr>
              <a:t>();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5BA938C-1FAF-6841-9EA5-19599025C16F}"/>
              </a:ext>
            </a:extLst>
          </p:cNvPr>
          <p:cNvSpPr txBox="1"/>
          <p:nvPr/>
        </p:nvSpPr>
        <p:spPr>
          <a:xfrm>
            <a:off x="2909165" y="6550153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Fluids Mesh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18BF100-0606-4044-A4DA-99D601B25B26}"/>
              </a:ext>
            </a:extLst>
          </p:cNvPr>
          <p:cNvSpPr txBox="1"/>
          <p:nvPr/>
        </p:nvSpPr>
        <p:spPr>
          <a:xfrm>
            <a:off x="6823253" y="6537169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Mesh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7B39571-548E-214F-8DFE-DA844E91A0E7}"/>
              </a:ext>
            </a:extLst>
          </p:cNvPr>
          <p:cNvSpPr/>
          <p:nvPr/>
        </p:nvSpPr>
        <p:spPr>
          <a:xfrm>
            <a:off x="6833002" y="6367903"/>
            <a:ext cx="18288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C67B2D9-7EF4-3347-8831-FFC0FFF80DBC}"/>
              </a:ext>
            </a:extLst>
          </p:cNvPr>
          <p:cNvSpPr/>
          <p:nvPr/>
        </p:nvSpPr>
        <p:spPr>
          <a:xfrm>
            <a:off x="7809859" y="5830759"/>
            <a:ext cx="137160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C5B2741-92F8-9A43-9D82-9C3920FF244B}"/>
              </a:ext>
            </a:extLst>
          </p:cNvPr>
          <p:cNvSpPr/>
          <p:nvPr/>
        </p:nvSpPr>
        <p:spPr>
          <a:xfrm>
            <a:off x="8769228" y="5096239"/>
            <a:ext cx="91440" cy="9144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C071E-68D5-5442-AE8A-1C7F2D68C152}"/>
              </a:ext>
            </a:extLst>
          </p:cNvPr>
          <p:cNvSpPr txBox="1"/>
          <p:nvPr/>
        </p:nvSpPr>
        <p:spPr>
          <a:xfrm>
            <a:off x="7046180" y="323831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Stick/pass/bounce</a:t>
            </a:r>
          </a:p>
        </p:txBody>
      </p:sp>
      <p:sp>
        <p:nvSpPr>
          <p:cNvPr id="91" name="Line 33">
            <a:extLst>
              <a:ext uri="{FF2B5EF4-FFF2-40B4-BE49-F238E27FC236}">
                <a16:creationId xmlns:a16="http://schemas.microsoft.com/office/drawing/2014/main" id="{E42D2FE6-E7CE-AA43-9866-9B53C2C67C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46193" y="3552889"/>
            <a:ext cx="336979" cy="1471066"/>
          </a:xfrm>
          <a:prstGeom prst="line">
            <a:avLst/>
          </a:prstGeom>
          <a:noFill/>
          <a:ln w="57150">
            <a:solidFill>
              <a:schemeClr val="accent3"/>
            </a:solidFill>
            <a:prstDash val="sys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D25598-2AD5-634C-AE5C-5F5C0A3A6B02}"/>
              </a:ext>
            </a:extLst>
          </p:cNvPr>
          <p:cNvGrpSpPr/>
          <p:nvPr/>
        </p:nvGrpSpPr>
        <p:grpSpPr>
          <a:xfrm>
            <a:off x="6549170" y="5009857"/>
            <a:ext cx="2336602" cy="1516343"/>
            <a:chOff x="4672793" y="602402"/>
            <a:chExt cx="1797933" cy="1067419"/>
          </a:xfrm>
        </p:grpSpPr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CFE9DA0C-3ADE-3D45-8FAD-06AB80D6E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8419" y="810731"/>
              <a:ext cx="1702307" cy="70669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0AC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74599117-0075-6A4B-81D1-9C5A3B9F6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0819" y="602402"/>
              <a:ext cx="1091727" cy="1067419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0AC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43AFAB8F-5A47-144D-9DB6-39911DFE0E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2793" y="872898"/>
              <a:ext cx="1640058" cy="46678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0AC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785EAD3-B59A-F647-84ED-65A92D87C0E4}"/>
              </a:ext>
            </a:extLst>
          </p:cNvPr>
          <p:cNvSpPr txBox="1"/>
          <p:nvPr/>
        </p:nvSpPr>
        <p:spPr>
          <a:xfrm>
            <a:off x="183293" y="2605511"/>
            <a:ext cx="628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Advance (interpolation in time for fluids state) 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C1CB25D-150C-6141-86FF-DE06C6CBD943}"/>
              </a:ext>
            </a:extLst>
          </p:cNvPr>
          <p:cNvCxnSpPr>
            <a:cxnSpLocks/>
            <a:endCxn id="114" idx="6"/>
          </p:cNvCxnSpPr>
          <p:nvPr/>
        </p:nvCxnSpPr>
        <p:spPr>
          <a:xfrm>
            <a:off x="496065" y="3207901"/>
            <a:ext cx="5607921" cy="1025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D5AB431A-5A6A-EF49-8963-70CF67858F7A}"/>
              </a:ext>
            </a:extLst>
          </p:cNvPr>
          <p:cNvSpPr/>
          <p:nvPr/>
        </p:nvSpPr>
        <p:spPr>
          <a:xfrm>
            <a:off x="374754" y="31267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0322678-A1AE-854E-B7E8-43673D372D56}"/>
              </a:ext>
            </a:extLst>
          </p:cNvPr>
          <p:cNvSpPr/>
          <p:nvPr/>
        </p:nvSpPr>
        <p:spPr>
          <a:xfrm>
            <a:off x="2223538" y="31267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E3A07F4-1710-BC4A-AD17-166D919CE9D4}"/>
              </a:ext>
            </a:extLst>
          </p:cNvPr>
          <p:cNvSpPr/>
          <p:nvPr/>
        </p:nvSpPr>
        <p:spPr>
          <a:xfrm>
            <a:off x="4072322" y="31267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AFA4816-7513-5548-A634-89B14704B407}"/>
              </a:ext>
            </a:extLst>
          </p:cNvPr>
          <p:cNvSpPr/>
          <p:nvPr/>
        </p:nvSpPr>
        <p:spPr>
          <a:xfrm>
            <a:off x="5921106" y="31267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3D2FB8-9E12-D64B-9B22-132BFAA3F1D9}"/>
              </a:ext>
            </a:extLst>
          </p:cNvPr>
          <p:cNvSpPr txBox="1"/>
          <p:nvPr/>
        </p:nvSpPr>
        <p:spPr>
          <a:xfrm>
            <a:off x="330103" y="342613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D222ACC-6176-D147-9666-448EB3A5F4A8}"/>
              </a:ext>
            </a:extLst>
          </p:cNvPr>
          <p:cNvSpPr txBox="1"/>
          <p:nvPr/>
        </p:nvSpPr>
        <p:spPr>
          <a:xfrm>
            <a:off x="1975839" y="342613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N+1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38F489A-5474-7244-8992-3B0E1D31B7EA}"/>
              </a:ext>
            </a:extLst>
          </p:cNvPr>
          <p:cNvSpPr txBox="1"/>
          <p:nvPr/>
        </p:nvSpPr>
        <p:spPr>
          <a:xfrm>
            <a:off x="3865232" y="342613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N+2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0D95061-BD52-DB43-8E59-EEF3E283F482}"/>
              </a:ext>
            </a:extLst>
          </p:cNvPr>
          <p:cNvSpPr txBox="1"/>
          <p:nvPr/>
        </p:nvSpPr>
        <p:spPr>
          <a:xfrm>
            <a:off x="5754626" y="342613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N+3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21CE769-DE5D-EE4F-B0E6-4864A0031350}"/>
              </a:ext>
            </a:extLst>
          </p:cNvPr>
          <p:cNvSpPr txBox="1"/>
          <p:nvPr/>
        </p:nvSpPr>
        <p:spPr>
          <a:xfrm>
            <a:off x="1252763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92A33AF-C5F3-7E40-A19E-271960D40D6A}"/>
              </a:ext>
            </a:extLst>
          </p:cNvPr>
          <p:cNvSpPr txBox="1"/>
          <p:nvPr/>
        </p:nvSpPr>
        <p:spPr>
          <a:xfrm>
            <a:off x="3121534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165995-D93C-ED45-B858-D989271BC7B6}"/>
              </a:ext>
            </a:extLst>
          </p:cNvPr>
          <p:cNvSpPr txBox="1"/>
          <p:nvPr/>
        </p:nvSpPr>
        <p:spPr>
          <a:xfrm>
            <a:off x="4808335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4C198AE-9321-AB41-B2F8-BF9AF591B52B}"/>
              </a:ext>
            </a:extLst>
          </p:cNvPr>
          <p:cNvSpPr txBox="1"/>
          <p:nvPr/>
        </p:nvSpPr>
        <p:spPr>
          <a:xfrm>
            <a:off x="4261159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B569EB9-2C09-EC42-8E0E-5DC3F414EB2B}"/>
              </a:ext>
            </a:extLst>
          </p:cNvPr>
          <p:cNvSpPr txBox="1"/>
          <p:nvPr/>
        </p:nvSpPr>
        <p:spPr>
          <a:xfrm>
            <a:off x="5355511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0CEFA0-21DC-4E41-9C13-2FCEC779CEA9}"/>
              </a:ext>
            </a:extLst>
          </p:cNvPr>
          <p:cNvSpPr txBox="1"/>
          <p:nvPr/>
        </p:nvSpPr>
        <p:spPr>
          <a:xfrm>
            <a:off x="4534747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131BAA1-0A9B-7946-B540-18619E6A14ED}"/>
              </a:ext>
            </a:extLst>
          </p:cNvPr>
          <p:cNvSpPr txBox="1"/>
          <p:nvPr/>
        </p:nvSpPr>
        <p:spPr>
          <a:xfrm>
            <a:off x="5081923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06C3056-B8EA-E643-A12D-C1F3B6F7D7F8}"/>
              </a:ext>
            </a:extLst>
          </p:cNvPr>
          <p:cNvSpPr txBox="1"/>
          <p:nvPr/>
        </p:nvSpPr>
        <p:spPr>
          <a:xfrm>
            <a:off x="5629100" y="29945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30F027C-BD6E-CC4D-99F5-E9192EDA9FF4}"/>
              </a:ext>
            </a:extLst>
          </p:cNvPr>
          <p:cNvSpPr txBox="1"/>
          <p:nvPr/>
        </p:nvSpPr>
        <p:spPr>
          <a:xfrm>
            <a:off x="61194" y="3732221"/>
            <a:ext cx="6146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Stiff ODEs generally drive multiple steps (adaptive; minimum step count specification)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C036B6AB-CC45-384C-A758-DCE7695E8A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123279" cy="3306153"/>
          </a:xfrm>
        </p:spPr>
        <p:txBody>
          <a:bodyPr>
            <a:normAutofit/>
          </a:bodyPr>
          <a:lstStyle/>
          <a:p>
            <a:pPr marL="122238" indent="-111125">
              <a:buFont typeface="Arial" charset="0"/>
              <a:buChar char="•"/>
            </a:pPr>
            <a:r>
              <a:rPr lang="en-US" dirty="0"/>
              <a:t>Eulerian solve is fully-implicit (BDF2); </a:t>
            </a:r>
            <a:r>
              <a:rPr lang="en-US" dirty="0" err="1"/>
              <a:t>Lagrangian</a:t>
            </a:r>
            <a:r>
              <a:rPr lang="en-US" dirty="0"/>
              <a:t> solve is explicit </a:t>
            </a:r>
          </a:p>
          <a:p>
            <a:pPr marL="122238" indent="-111125">
              <a:buFont typeface="Arial" charset="0"/>
              <a:buChar char="•"/>
            </a:pPr>
            <a:r>
              <a:rPr lang="en-US" dirty="0"/>
              <a:t>Multi-stage stiff ODE integrator with exact or approximate (FD-based) Jacobians</a:t>
            </a:r>
          </a:p>
          <a:p>
            <a:pPr marL="341677" lvl="1" indent="-111125">
              <a:buFont typeface="Arial" charset="0"/>
              <a:buChar char="•"/>
            </a:pPr>
            <a:r>
              <a:rPr lang="en-US" dirty="0"/>
              <a:t>For more details on implementation and verification, see the ASC Fuego theory manual: </a:t>
            </a:r>
            <a:r>
              <a:rPr lang="en-US" dirty="0">
                <a:hlinkClick r:id="rId2"/>
              </a:rPr>
              <a:t>https://prod-ng.sandia.gov/techlib-noauth/access-control.cgi/2017/1710407.pdf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524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E739A58-E07E-5648-8EED-DB52CEFB8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1218" y="1272746"/>
            <a:ext cx="5188730" cy="5284777"/>
          </a:xfrm>
        </p:spPr>
        <p:txBody>
          <a:bodyPr>
            <a:normAutofit/>
          </a:bodyPr>
          <a:lstStyle/>
          <a:p>
            <a:pPr marL="120650" indent="-120650">
              <a:buFont typeface="Arial" charset="0"/>
              <a:buChar char="•"/>
            </a:pPr>
            <a:r>
              <a:rPr lang="en-US" dirty="0"/>
              <a:t>Deploy multi-physics code capability: Sierra/Fuego low-Mach turbulent reacting flow code with point-</a:t>
            </a:r>
            <a:r>
              <a:rPr lang="en-US" dirty="0" err="1"/>
              <a:t>Lagrangian</a:t>
            </a:r>
            <a:r>
              <a:rPr lang="en-US" dirty="0"/>
              <a:t> coupling; credibility established for a variety of use cases</a:t>
            </a:r>
          </a:p>
          <a:p>
            <a:pPr marL="120650" indent="-120650">
              <a:buFont typeface="Arial" charset="0"/>
              <a:buChar char="•"/>
            </a:pPr>
            <a:endParaRPr lang="en-US" dirty="0"/>
          </a:p>
          <a:p>
            <a:pPr marL="120650" indent="-120650">
              <a:buFont typeface="Arial" charset="0"/>
              <a:buChar char="•"/>
            </a:pPr>
            <a:endParaRPr lang="en-US" dirty="0"/>
          </a:p>
          <a:p>
            <a:pPr marL="120650" indent="-120650"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0650" indent="-120650">
              <a:buFont typeface="Arial" charset="0"/>
              <a:buChar char="•"/>
            </a:pPr>
            <a:r>
              <a:rPr lang="en-US" dirty="0"/>
              <a:t>Credibility/Validation for droplet evaporation (</a:t>
            </a:r>
            <a:r>
              <a:rPr lang="en-US" dirty="0" err="1"/>
              <a:t>Ranz</a:t>
            </a:r>
            <a:r>
              <a:rPr lang="en-US" dirty="0"/>
              <a:t> and Marshall, 1952) and plume dynamics (Fan, 1967)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C9AE954-1AFA-F344-B50F-E34A30BD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" y="1431526"/>
            <a:ext cx="3116911" cy="182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DD5032-2BE5-4E4E-9C9E-08F204FF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7" y="3186814"/>
            <a:ext cx="3116911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First Objective: Establish a Credible High-Fidelity Multi-physics Tool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25DD1C-B8CE-A549-92BB-2AA009429C61}"/>
              </a:ext>
            </a:extLst>
          </p:cNvPr>
          <p:cNvSpPr txBox="1"/>
          <p:nvPr/>
        </p:nvSpPr>
        <p:spPr>
          <a:xfrm>
            <a:off x="1452277" y="1835782"/>
            <a:ext cx="1885518" cy="116955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Multi-physics coughs passive breathing fluid/droplet simulations </a:t>
            </a:r>
            <a:r>
              <a:rPr lang="en-US" sz="1400" dirty="0" err="1"/>
              <a:t>w;w</a:t>
            </a:r>
            <a:r>
              <a:rPr lang="en-US" sz="1400" dirty="0"/>
              <a:t>/o crossflow/plexiglass</a:t>
            </a:r>
          </a:p>
        </p:txBody>
      </p:sp>
      <p:pic>
        <p:nvPicPr>
          <p:cNvPr id="30" name="Picture 29" descr="volumeRenderedPropellant.tif">
            <a:extLst>
              <a:ext uri="{FF2B5EF4-FFF2-40B4-BE49-F238E27FC236}">
                <a16:creationId xmlns:a16="http://schemas.microsoft.com/office/drawing/2014/main" id="{65F3568A-41D6-6242-B053-6AF15B19E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3853592" y="2481306"/>
            <a:ext cx="1519987" cy="1564731"/>
          </a:xfrm>
          <a:prstGeom prst="rect">
            <a:avLst/>
          </a:prstGeom>
        </p:spPr>
      </p:pic>
      <p:pic>
        <p:nvPicPr>
          <p:cNvPr id="31" name="Picture 30" descr="stillSuppression.tiff">
            <a:extLst>
              <a:ext uri="{FF2B5EF4-FFF2-40B4-BE49-F238E27FC236}">
                <a16:creationId xmlns:a16="http://schemas.microsoft.com/office/drawing/2014/main" id="{0E1944CC-0D3E-4344-93EC-04808B4B21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440411" y="2440676"/>
            <a:ext cx="1933182" cy="16791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BF857B-44E9-5A49-A675-A7EA4EE56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95" y="2546195"/>
            <a:ext cx="1240737" cy="14567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A47049E-AB45-9F49-BF4F-A99731DF9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1921" y="4959048"/>
            <a:ext cx="3719419" cy="1828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16EDDD-3FCB-884F-8158-C37D3C5D3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447" y="4959048"/>
            <a:ext cx="3719418" cy="182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3EDFAA-06E9-7A40-BD95-050709F9DB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7904" y="5749267"/>
            <a:ext cx="1649703" cy="10772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328F8A3-CB83-FC42-886C-8AE142A8C2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375" t="27767" r="18925" b="27069"/>
          <a:stretch/>
        </p:blipFill>
        <p:spPr>
          <a:xfrm>
            <a:off x="7072622" y="2557467"/>
            <a:ext cx="1099841" cy="5941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5E3F5E5-9D5B-A346-A79B-874309CE65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77" y="4942101"/>
            <a:ext cx="311691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Established Code Credibility; Evaporation Model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02336" cy="5284777"/>
          </a:xfrm>
        </p:spPr>
        <p:txBody>
          <a:bodyPr>
            <a:normAutofit/>
          </a:bodyPr>
          <a:lstStyle/>
          <a:p>
            <a:pPr marL="120650" indent="-120650">
              <a:buFont typeface="Arial" charset="0"/>
              <a:buChar char="•"/>
            </a:pPr>
            <a:r>
              <a:rPr lang="en-US" dirty="0" err="1"/>
              <a:t>Ranz</a:t>
            </a:r>
            <a:r>
              <a:rPr lang="en-US" dirty="0"/>
              <a:t> and Marshall, 1952 evaporation curves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F6E2B-F9C4-CE49-A5FF-789BE097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6" y="1750619"/>
            <a:ext cx="7382503" cy="2669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8599B6-E404-F440-96DB-1009D24F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" y="4295383"/>
            <a:ext cx="6362269" cy="2530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10AF9-26E3-1240-A5F5-5AF59AEED53C}"/>
              </a:ext>
            </a:extLst>
          </p:cNvPr>
          <p:cNvSpPr txBox="1"/>
          <p:nvPr/>
        </p:nvSpPr>
        <p:spPr>
          <a:xfrm>
            <a:off x="7403128" y="254430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  <a:p>
            <a:r>
              <a:rPr lang="en-US" dirty="0"/>
              <a:t>D</a:t>
            </a:r>
            <a:r>
              <a:rPr lang="en-US" baseline="30000" dirty="0"/>
              <a:t>2</a:t>
            </a:r>
            <a:r>
              <a:rPr lang="en-US" dirty="0"/>
              <a:t> established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E08A2-6AED-F047-A1D1-F06497300224}"/>
              </a:ext>
            </a:extLst>
          </p:cNvPr>
          <p:cNvSpPr txBox="1"/>
          <p:nvPr/>
        </p:nvSpPr>
        <p:spPr>
          <a:xfrm>
            <a:off x="7395679" y="5051335"/>
            <a:ext cx="1547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Exploration,</a:t>
            </a:r>
          </a:p>
          <a:p>
            <a:r>
              <a:rPr lang="en-US" dirty="0"/>
              <a:t>d = f(RH, T</a:t>
            </a:r>
            <a:r>
              <a:rPr lang="en-US" baseline="30000" dirty="0"/>
              <a:t>a</a:t>
            </a:r>
            <a:r>
              <a:rPr lang="en-US" dirty="0"/>
              <a:t>)</a:t>
            </a:r>
          </a:p>
          <a:p>
            <a:r>
              <a:rPr lang="en-US" dirty="0"/>
              <a:t>Miami vs ABQ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32482-CF47-E740-8DD4-C2452FB9340D}"/>
              </a:ext>
            </a:extLst>
          </p:cNvPr>
          <p:cNvSpPr txBox="1"/>
          <p:nvPr/>
        </p:nvSpPr>
        <p:spPr>
          <a:xfrm>
            <a:off x="1465777" y="5974665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A22627-088F-4A4C-8796-C13D23E51B4B}"/>
              </a:ext>
            </a:extLst>
          </p:cNvPr>
          <p:cNvSpPr txBox="1"/>
          <p:nvPr/>
        </p:nvSpPr>
        <p:spPr>
          <a:xfrm>
            <a:off x="2672113" y="595232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DD8D3-ACE8-C04E-B2CE-A395ADC68E8F}"/>
              </a:ext>
            </a:extLst>
          </p:cNvPr>
          <p:cNvSpPr txBox="1"/>
          <p:nvPr/>
        </p:nvSpPr>
        <p:spPr>
          <a:xfrm>
            <a:off x="4661485" y="595232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C6950-8B79-9448-BB0A-A6A8F311E2E1}"/>
              </a:ext>
            </a:extLst>
          </p:cNvPr>
          <p:cNvSpPr txBox="1"/>
          <p:nvPr/>
        </p:nvSpPr>
        <p:spPr>
          <a:xfrm>
            <a:off x="5797716" y="595232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val="199879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1A95FE-48E1-B54E-9926-3406DB229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0"/>
          <a:stretch/>
        </p:blipFill>
        <p:spPr>
          <a:xfrm>
            <a:off x="6172366" y="2480357"/>
            <a:ext cx="2893665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Quiescent Modeling Assumptions: </a:t>
            </a:r>
            <a:r>
              <a:rPr lang="en-US" i="1" dirty="0"/>
              <a:t>To Include or Not Include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Evaporation and Coupling to Flow Field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07313" cy="5416300"/>
          </a:xfrm>
        </p:spPr>
        <p:txBody>
          <a:bodyPr>
            <a:normAutofit/>
          </a:bodyPr>
          <a:lstStyle/>
          <a:p>
            <a:pPr marL="122238" indent="-122238">
              <a:buFont typeface="Arial" charset="0"/>
              <a:buChar char="•"/>
            </a:pPr>
            <a:r>
              <a:rPr lang="en-US" dirty="0"/>
              <a:t>Large droplets (&gt; 100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m), regardless of modeling assumptions, deposit quickly</a:t>
            </a:r>
          </a:p>
          <a:p>
            <a:pPr marL="341677" lvl="1" indent="-122238">
              <a:buFont typeface="Arial" charset="0"/>
              <a:buChar char="•"/>
            </a:pPr>
            <a:r>
              <a:rPr lang="en-US" dirty="0"/>
              <a:t>High crosswind velocity (10 m/s and higher) can increase deposition distance</a:t>
            </a:r>
          </a:p>
          <a:p>
            <a:pPr marL="122238" indent="-122238">
              <a:buFont typeface="Arial" charset="0"/>
              <a:buChar char="•"/>
            </a:pPr>
            <a:r>
              <a:rPr lang="en-US" dirty="0"/>
              <a:t> Small droplet nuclei (low-Stokes number) are highly coupled to fluid flow</a:t>
            </a:r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r>
              <a:rPr lang="en-US" dirty="0"/>
              <a:t>For O(1) scoping simulations, evaporation can probably be neglected </a:t>
            </a:r>
            <a:r>
              <a:rPr lang="en-US" dirty="0" err="1"/>
              <a:t>iff</a:t>
            </a:r>
            <a:r>
              <a:rPr lang="en-US" dirty="0"/>
              <a:t> p(d) not of interest and the majority of initial droplets of interest ~20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</a:t>
            </a:r>
          </a:p>
          <a:p>
            <a:pPr marL="122238" indent="-122238">
              <a:buFont typeface="Arial" charset="0"/>
              <a:buChar char="•"/>
            </a:pPr>
            <a:r>
              <a:rPr lang="en-US" dirty="0"/>
              <a:t>Droplet transport should always be coupled to carrier fluid (cough, sneeze, breathing); Eulerian source terms (generally) &lt;&lt; small</a:t>
            </a:r>
          </a:p>
          <a:p>
            <a:pPr marL="122238" indent="-122238">
              <a:buFont typeface="Arial" charset="0"/>
              <a:buChar char="•"/>
            </a:pPr>
            <a:r>
              <a:rPr lang="en-US" dirty="0"/>
              <a:t>Two-way coupling/droplet tracking is safest, especially since due to low numbers, the cost for droplet tracking is very [very] low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201D6-44F8-5D40-9AAC-C2F5EF11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" y="2480357"/>
            <a:ext cx="3151706" cy="228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BD16C60-DFF7-8243-AF25-75EC254E6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2"/>
          <a:stretch/>
        </p:blipFill>
        <p:spPr>
          <a:xfrm>
            <a:off x="3193462" y="2480357"/>
            <a:ext cx="297890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8D4E59-4332-164D-AC4A-181F3E28ADB1}"/>
              </a:ext>
            </a:extLst>
          </p:cNvPr>
          <p:cNvSpPr txBox="1"/>
          <p:nvPr/>
        </p:nvSpPr>
        <p:spPr>
          <a:xfrm>
            <a:off x="6554010" y="298010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30000" dirty="0"/>
              <a:t>f</a:t>
            </a:r>
            <a:r>
              <a:rPr lang="en-US" dirty="0"/>
              <a:t> = 5.4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DF5872-08FE-B041-903D-2F433EE6AA5C}"/>
              </a:ext>
            </a:extLst>
          </p:cNvPr>
          <p:cNvSpPr txBox="1"/>
          <p:nvPr/>
        </p:nvSpPr>
        <p:spPr>
          <a:xfrm>
            <a:off x="3796315" y="272517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30000" dirty="0"/>
              <a:t>f</a:t>
            </a:r>
            <a:r>
              <a:rPr lang="en-US" dirty="0"/>
              <a:t> = 2.74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2533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5"/>
            <a:ext cx="7543800" cy="542876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Overview of Infection Pathways, Transmission, Viability, and Masks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Physics Description of Coughs, Sneezes, and Breathing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Model Suite: Multi-physics Eulerian/point-</a:t>
            </a:r>
            <a:r>
              <a:rPr lang="en-US" dirty="0" err="1"/>
              <a:t>Lagrangian</a:t>
            </a:r>
            <a:r>
              <a:rPr lang="en-US" dirty="0"/>
              <a:t> Approach</a:t>
            </a:r>
          </a:p>
          <a:p>
            <a:pPr>
              <a:buFont typeface="Wingdings" charset="2"/>
              <a:buChar char="§"/>
            </a:pPr>
            <a:r>
              <a:rPr lang="en-US" dirty="0"/>
              <a:t> High Performance Computing drivers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Established Code Credibility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Case Study: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Coughs/breathing with and without protective shields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Coughs in open spaces with probability of infection link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5CC8E-3920-724D-909C-8C112A0F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7" r="34247"/>
          <a:stretch/>
        </p:blipFill>
        <p:spPr>
          <a:xfrm>
            <a:off x="6296265" y="3811176"/>
            <a:ext cx="2106582" cy="2246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7F592-DD97-1448-BA79-EE293EA83F20}"/>
              </a:ext>
            </a:extLst>
          </p:cNvPr>
          <p:cNvSpPr txBox="1"/>
          <p:nvPr/>
        </p:nvSpPr>
        <p:spPr>
          <a:xfrm>
            <a:off x="3448530" y="6273253"/>
            <a:ext cx="569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grabcad.com</a:t>
            </a:r>
            <a:r>
              <a:rPr lang="en-US" dirty="0">
                <a:solidFill>
                  <a:schemeClr val="bg1"/>
                </a:solidFill>
              </a:rPr>
              <a:t>/dhanasekar.vinayagamoorthy-1</a:t>
            </a:r>
          </a:p>
        </p:txBody>
      </p:sp>
    </p:spTree>
    <p:extLst>
      <p:ext uri="{BB962C8B-B14F-4D97-AF65-F5344CB8AC3E}">
        <p14:creationId xmlns:p14="http://schemas.microsoft.com/office/powerpoint/2010/main" val="13654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Established Code Credibility; Turbulent Fluid Mechanics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02336" cy="5284777"/>
          </a:xfrm>
        </p:spPr>
        <p:txBody>
          <a:bodyPr>
            <a:normAutofit/>
          </a:bodyPr>
          <a:lstStyle/>
          <a:p>
            <a:pPr marL="122238" indent="-122238">
              <a:buFont typeface="Arial" charset="0"/>
              <a:buChar char="•"/>
            </a:pPr>
            <a:r>
              <a:rPr lang="en-US" dirty="0"/>
              <a:t>L. Fan, Turbulent buoyant jets into stratified or flowing ambient fluids, Ph.D. thesis, California Institute of Technology (1967)</a:t>
            </a:r>
          </a:p>
          <a:p>
            <a:pPr marL="122238" indent="-122238">
              <a:buFont typeface="Arial" charset="0"/>
              <a:buChar char="•"/>
            </a:pPr>
            <a:r>
              <a:rPr lang="en-US" dirty="0"/>
              <a:t>LES is viable </a:t>
            </a:r>
            <a:r>
              <a:rPr lang="en-US" b="1" i="1" dirty="0"/>
              <a:t>when you can resolve the flow</a:t>
            </a:r>
            <a:r>
              <a:rPr lang="en-US" dirty="0"/>
              <a:t> as models are generally simplistic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5F829-DFE3-E445-89CE-5E301A0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514010"/>
            <a:ext cx="6435753" cy="419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BCD77-F981-994E-A9F3-966D5D45D526}"/>
              </a:ext>
            </a:extLst>
          </p:cNvPr>
          <p:cNvSpPr txBox="1"/>
          <p:nvPr/>
        </p:nvSpPr>
        <p:spPr>
          <a:xfrm>
            <a:off x="5999254" y="4206065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 40; uniform or stratified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8FE9E-BC7C-5447-A979-1CD964485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451" y="4532730"/>
            <a:ext cx="3220872" cy="1777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15D75F-B403-7B47-A8A1-566FCB69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184" y="2497231"/>
            <a:ext cx="3109406" cy="1649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06E82E-66A8-8C45-8B44-4789FAC2CC4F}"/>
              </a:ext>
            </a:extLst>
          </p:cNvPr>
          <p:cNvSpPr txBox="1"/>
          <p:nvPr/>
        </p:nvSpPr>
        <p:spPr>
          <a:xfrm>
            <a:off x="2912165" y="2634985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 10 (~breathing)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55546-1318-9543-8D37-6A0FD116142B}"/>
              </a:ext>
            </a:extLst>
          </p:cNvPr>
          <p:cNvSpPr txBox="1"/>
          <p:nvPr/>
        </p:nvSpPr>
        <p:spPr>
          <a:xfrm>
            <a:off x="2915086" y="467429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 40 (~coughing)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D7D76-62DE-E14B-A32A-064DFFC864C7}"/>
              </a:ext>
            </a:extLst>
          </p:cNvPr>
          <p:cNvSpPr txBox="1"/>
          <p:nvPr/>
        </p:nvSpPr>
        <p:spPr>
          <a:xfrm>
            <a:off x="3081674" y="6412393"/>
            <a:ext cx="5818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Baroclinic terms small; Nicolette, </a:t>
            </a:r>
            <a:r>
              <a:rPr lang="en-US" sz="1200" dirty="0" err="1"/>
              <a:t>Tieszen</a:t>
            </a:r>
            <a:r>
              <a:rPr lang="en-US" sz="1200" dirty="0"/>
              <a:t>, Black, and Domino, SAND-20056273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Buoyant instabilities low; Kyle and </a:t>
            </a:r>
            <a:r>
              <a:rPr lang="en-US" sz="1200" dirty="0" err="1"/>
              <a:t>Sreenivasan</a:t>
            </a:r>
            <a:r>
              <a:rPr lang="en-US" sz="1200" dirty="0"/>
              <a:t>, JCP 1993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5741C0-5F0A-2A4B-BB72-28F73F23F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078" y="5691377"/>
            <a:ext cx="1182943" cy="6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BE77C9-E5CA-E645-B6AD-40853CB4A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02336" cy="5284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are the quantities of interest for a science-based mod/sim study?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Primary max deposition distances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Large, initial ballistic droplets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Persistence of droplet nuclei or aerosol distances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Those droplets that evaporate and persist (with pathogen)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Droplet/Aerosol loads that drive probability of infection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Metric(s) of Interest: </a:t>
            </a:r>
            <a:br>
              <a:rPr lang="en-US" dirty="0"/>
            </a:br>
            <a:r>
              <a:rPr lang="en-US" dirty="0"/>
              <a:t>Primary, Secondary Deposition/Persistence Distances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F98874-6CEA-DB42-BE46-AAD74418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56" y="3460773"/>
            <a:ext cx="5432365" cy="31734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6BDCD-56BC-0A46-A53D-30863E3D4B02}"/>
              </a:ext>
            </a:extLst>
          </p:cNvPr>
          <p:cNvCxnSpPr>
            <a:cxnSpLocks/>
          </p:cNvCxnSpPr>
          <p:nvPr/>
        </p:nvCxnSpPr>
        <p:spPr>
          <a:xfrm>
            <a:off x="1906840" y="3855839"/>
            <a:ext cx="239247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9747DE-20DF-F943-BABD-B2C74E9EE44B}"/>
              </a:ext>
            </a:extLst>
          </p:cNvPr>
          <p:cNvSpPr txBox="1"/>
          <p:nvPr/>
        </p:nvSpPr>
        <p:spPr>
          <a:xfrm>
            <a:off x="1913877" y="3453613"/>
            <a:ext cx="251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wind direction (1 m/s)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E02301-A4F9-A748-91AD-D9757CEB7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062" y="5458963"/>
            <a:ext cx="1334696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91589-49B6-B546-AD73-CFC5758CE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062" y="4281904"/>
            <a:ext cx="1334696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3452DA-BF23-174F-80B1-C7AAEE379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062" y="3104845"/>
            <a:ext cx="1417539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8571-135B-D44E-B255-71AE5F341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062" y="1927786"/>
            <a:ext cx="1334696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305EDB-A707-F041-8569-8788522DA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062" y="750727"/>
            <a:ext cx="1334696" cy="1371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1C013D-ED96-6741-A606-6FFEF40382D2}"/>
              </a:ext>
            </a:extLst>
          </p:cNvPr>
          <p:cNvCxnSpPr>
            <a:cxnSpLocks/>
          </p:cNvCxnSpPr>
          <p:nvPr/>
        </p:nvCxnSpPr>
        <p:spPr>
          <a:xfrm>
            <a:off x="8121611" y="6116775"/>
            <a:ext cx="6858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37F7024-F8D1-A144-A643-9CCEA5FA190C}"/>
              </a:ext>
            </a:extLst>
          </p:cNvPr>
          <p:cNvSpPr txBox="1"/>
          <p:nvPr/>
        </p:nvSpPr>
        <p:spPr>
          <a:xfrm>
            <a:off x="8736447" y="610727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baseline="-25000" dirty="0" err="1"/>
              <a:t>z</a:t>
            </a:r>
            <a:endParaRPr lang="en-US" baseline="-25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0278AB-72E8-134A-A177-1A147E283C43}"/>
              </a:ext>
            </a:extLst>
          </p:cNvPr>
          <p:cNvCxnSpPr>
            <a:cxnSpLocks/>
          </p:cNvCxnSpPr>
          <p:nvPr/>
        </p:nvCxnSpPr>
        <p:spPr>
          <a:xfrm>
            <a:off x="8140622" y="6131245"/>
            <a:ext cx="0" cy="6858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901715-521B-3642-9779-FACB31BDFD00}"/>
              </a:ext>
            </a:extLst>
          </p:cNvPr>
          <p:cNvSpPr txBox="1"/>
          <p:nvPr/>
        </p:nvSpPr>
        <p:spPr>
          <a:xfrm>
            <a:off x="8204682" y="647660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</a:t>
            </a:r>
            <a:r>
              <a:rPr lang="en-US" baseline="-25000" dirty="0" err="1"/>
              <a:t>y</a:t>
            </a:r>
            <a:endParaRPr lang="en-US" baseline="-25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8C15CE-C23C-2241-8D33-198342CE76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247" r="34247"/>
          <a:stretch/>
        </p:blipFill>
        <p:spPr>
          <a:xfrm>
            <a:off x="5804215" y="3584057"/>
            <a:ext cx="1673494" cy="1784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31C2C-6927-AF4B-AEC6-8C80F26AC3DA}"/>
              </a:ext>
            </a:extLst>
          </p:cNvPr>
          <p:cNvSpPr txBox="1"/>
          <p:nvPr/>
        </p:nvSpPr>
        <p:spPr>
          <a:xfrm>
            <a:off x="5597054" y="5430566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Q-criterion 1 m/s</a:t>
            </a:r>
          </a:p>
        </p:txBody>
      </p:sp>
    </p:spTree>
    <p:extLst>
      <p:ext uri="{BB962C8B-B14F-4D97-AF65-F5344CB8AC3E}">
        <p14:creationId xmlns:p14="http://schemas.microsoft.com/office/powerpoint/2010/main" val="410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Cough in Quiescent Conditions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0DA18-7DEB-9D43-9B01-3D292C3B9919}"/>
              </a:ext>
            </a:extLst>
          </p:cNvPr>
          <p:cNvSpPr txBox="1"/>
          <p:nvPr/>
        </p:nvSpPr>
        <p:spPr>
          <a:xfrm>
            <a:off x="482600" y="6172200"/>
            <a:ext cx="8563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 axisymmetric jet shedding drives droplet clustering; O(0.1)cm @inflow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droplet cloud in addition to secondary buoyant plumes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05388-6EF4-C741-8F92-DE5A1CEFD8FB}"/>
              </a:ext>
            </a:extLst>
          </p:cNvPr>
          <p:cNvSpPr txBox="1"/>
          <p:nvPr/>
        </p:nvSpPr>
        <p:spPr>
          <a:xfrm>
            <a:off x="6900087" y="1243568"/>
            <a:ext cx="1500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Top wall not shown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1B096-28E0-8D40-9017-A00629421DC6}"/>
              </a:ext>
            </a:extLst>
          </p:cNvPr>
          <p:cNvSpPr txBox="1"/>
          <p:nvPr/>
        </p:nvSpPr>
        <p:spPr>
          <a:xfrm>
            <a:off x="76519" y="580286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m/s</a:t>
            </a:r>
          </a:p>
        </p:txBody>
      </p:sp>
      <p:pic>
        <p:nvPicPr>
          <p:cNvPr id="8" name="cough10mpsZeroCrossFlowNoShield.mp4" descr="cough10mpsZeroCrossFlowNoShield.mp4">
            <a:hlinkClick r:id="" action="ppaction://media"/>
            <a:extLst>
              <a:ext uri="{FF2B5EF4-FFF2-40B4-BE49-F238E27FC236}">
                <a16:creationId xmlns:a16="http://schemas.microsoft.com/office/drawing/2014/main" id="{EE822EF0-06D8-1A4C-B15A-81D251CC1D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332" y="1143000"/>
            <a:ext cx="7791337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AC0B-BA41-1D4F-BD43-38373FB1A361}"/>
              </a:ext>
            </a:extLst>
          </p:cNvPr>
          <p:cNvSpPr txBox="1"/>
          <p:nvPr/>
        </p:nvSpPr>
        <p:spPr>
          <a:xfrm>
            <a:off x="7052487" y="1395968"/>
            <a:ext cx="1500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Top wall not shown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38222-6AD5-D244-97E3-F3D25BFF8F95}"/>
              </a:ext>
            </a:extLst>
          </p:cNvPr>
          <p:cNvSpPr/>
          <p:nvPr/>
        </p:nvSpPr>
        <p:spPr>
          <a:xfrm>
            <a:off x="3860465" y="906502"/>
            <a:ext cx="5287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~300 million element simulation (4608 MPI ranks)</a:t>
            </a:r>
          </a:p>
        </p:txBody>
      </p:sp>
    </p:spTree>
    <p:extLst>
      <p:ext uri="{BB962C8B-B14F-4D97-AF65-F5344CB8AC3E}">
        <p14:creationId xmlns:p14="http://schemas.microsoft.com/office/powerpoint/2010/main" val="257179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0DA18-7DEB-9D43-9B01-3D292C3B9919}"/>
              </a:ext>
            </a:extLst>
          </p:cNvPr>
          <p:cNvSpPr txBox="1"/>
          <p:nvPr/>
        </p:nvSpPr>
        <p:spPr>
          <a:xfrm>
            <a:off x="482600" y="6172200"/>
            <a:ext cx="6991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 axisymmetric jet shedding drives droplet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droplet cloud in addition to secondary buoyant plumes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1B096-28E0-8D40-9017-A00629421DC6}"/>
              </a:ext>
            </a:extLst>
          </p:cNvPr>
          <p:cNvSpPr txBox="1"/>
          <p:nvPr/>
        </p:nvSpPr>
        <p:spPr>
          <a:xfrm>
            <a:off x="76519" y="580286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m/s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EAB624-ED3E-B443-A16E-D82A9540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Strong Cough in Quiescent Conditions</a:t>
            </a:r>
          </a:p>
        </p:txBody>
      </p:sp>
      <p:pic>
        <p:nvPicPr>
          <p:cNvPr id="2" name="cough20mpsZeroCrossFlowNoShieldR3.mp4" descr="cough20mpsZeroCrossFlowNoShieldR3.mp4">
            <a:hlinkClick r:id="" action="ppaction://media"/>
            <a:extLst>
              <a:ext uri="{FF2B5EF4-FFF2-40B4-BE49-F238E27FC236}">
                <a16:creationId xmlns:a16="http://schemas.microsoft.com/office/drawing/2014/main" id="{68F5557C-F4DD-D740-952E-4F43297C2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332" y="1143000"/>
            <a:ext cx="77913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1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5CEE52-C7F4-7542-B579-BC7338B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Nominal/Strong Cough in Quiescent Conditions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ABC3A-15DC-0548-AAD2-97AD462B35A9}"/>
              </a:ext>
            </a:extLst>
          </p:cNvPr>
          <p:cNvSpPr txBox="1"/>
          <p:nvPr/>
        </p:nvSpPr>
        <p:spPr>
          <a:xfrm>
            <a:off x="248348" y="4089400"/>
            <a:ext cx="448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Nominal (Top) Strong (Bottom); R2 mesh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A561C0-4355-6948-ABBA-A4B32765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7" y="1594760"/>
            <a:ext cx="3896139" cy="2286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934082-2DAC-1B41-9F1A-5DAD55C4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48" y="1594760"/>
            <a:ext cx="3896139" cy="2286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F5558B-9F1A-424A-9C77-D2FB62D1B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149" y="1594760"/>
            <a:ext cx="3896139" cy="2286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68BFADD-BB4E-1D45-A3AA-8B8013B71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049" y="1594760"/>
            <a:ext cx="3896139" cy="2286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ECB960-D65E-6A4D-92B6-F44A2F6C0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47" y="4442541"/>
            <a:ext cx="3896139" cy="2286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CEE9928-5E30-E94E-A735-36DF3E5A3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248" y="4442541"/>
            <a:ext cx="3896139" cy="2286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794EA8A-86DD-434A-87ED-BE6151F35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149" y="4442541"/>
            <a:ext cx="3896139" cy="2286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6DE2995-802E-0645-9DEF-AFC183BFFD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4049" y="4442541"/>
            <a:ext cx="389613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5CEE52-C7F4-7542-B579-BC7338B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Nominal/Strong Cough in Quiescent Conditions: 120 seconds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9F7B19-DAE5-F64D-ACBE-A1A37B20E197}"/>
              </a:ext>
            </a:extLst>
          </p:cNvPr>
          <p:cNvCxnSpPr/>
          <p:nvPr/>
        </p:nvCxnSpPr>
        <p:spPr>
          <a:xfrm flipV="1">
            <a:off x="6411951" y="3178098"/>
            <a:ext cx="1449659" cy="5575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3E6DB5-E825-5147-90BA-48F4604D467A}"/>
              </a:ext>
            </a:extLst>
          </p:cNvPr>
          <p:cNvSpPr txBox="1"/>
          <p:nvPr/>
        </p:nvSpPr>
        <p:spPr>
          <a:xfrm>
            <a:off x="7171998" y="3436119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~3 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AE39B3-56A8-0C48-85DF-27C98BF6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7" y="833651"/>
            <a:ext cx="5064981" cy="297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967734-EA9D-F14D-9F64-41FE59E4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47" y="3841596"/>
            <a:ext cx="5064981" cy="297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C40FEB-3E58-EF4E-A810-E74FAAEA9C8F}"/>
              </a:ext>
            </a:extLst>
          </p:cNvPr>
          <p:cNvSpPr txBox="1"/>
          <p:nvPr/>
        </p:nvSpPr>
        <p:spPr>
          <a:xfrm>
            <a:off x="5965902" y="2274838"/>
            <a:ext cx="2886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primary droplet deposition approaches 4 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length- and time-scale persistence of aerosol is noted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appreciable crossflow </a:t>
            </a:r>
            <a:r>
              <a:rPr lang="en-US" dirty="0" err="1"/>
              <a:t>advects</a:t>
            </a:r>
            <a:r>
              <a:rPr lang="en-US" dirty="0"/>
              <a:t> aerosol plume out of the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 to probability of infection to be established for the next use-case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FA5F6-9D04-2748-B6A8-D5B248EF4476}"/>
              </a:ext>
            </a:extLst>
          </p:cNvPr>
          <p:cNvSpPr txBox="1"/>
          <p:nvPr/>
        </p:nvSpPr>
        <p:spPr>
          <a:xfrm>
            <a:off x="2446937" y="3098493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~3 meters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1B897B-57C3-0E4F-9C96-43537828F744}"/>
              </a:ext>
            </a:extLst>
          </p:cNvPr>
          <p:cNvCxnSpPr>
            <a:cxnSpLocks/>
          </p:cNvCxnSpPr>
          <p:nvPr/>
        </p:nvCxnSpPr>
        <p:spPr>
          <a:xfrm flipV="1">
            <a:off x="1054202" y="5820937"/>
            <a:ext cx="2457744" cy="8133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0FFBC3-A2DA-924B-B7EE-546C8C9781AE}"/>
              </a:ext>
            </a:extLst>
          </p:cNvPr>
          <p:cNvSpPr txBox="1"/>
          <p:nvPr/>
        </p:nvSpPr>
        <p:spPr>
          <a:xfrm>
            <a:off x="2554732" y="611198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~4 meters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252EF3-CC88-254B-A15E-7D428C00178C}"/>
              </a:ext>
            </a:extLst>
          </p:cNvPr>
          <p:cNvSpPr txBox="1"/>
          <p:nvPr/>
        </p:nvSpPr>
        <p:spPr>
          <a:xfrm>
            <a:off x="4672359" y="34173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m/s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BE0101-EDEA-F640-B9D5-B9B9C4204033}"/>
              </a:ext>
            </a:extLst>
          </p:cNvPr>
          <p:cNvSpPr txBox="1"/>
          <p:nvPr/>
        </p:nvSpPr>
        <p:spPr>
          <a:xfrm>
            <a:off x="4683509" y="643291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 m/s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C5CA10-4BCB-AB4F-8035-305936F1FD9B}"/>
              </a:ext>
            </a:extLst>
          </p:cNvPr>
          <p:cNvCxnSpPr>
            <a:cxnSpLocks/>
          </p:cNvCxnSpPr>
          <p:nvPr/>
        </p:nvCxnSpPr>
        <p:spPr>
          <a:xfrm flipV="1">
            <a:off x="1117394" y="4336329"/>
            <a:ext cx="2818986" cy="666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EC98E3B-8D68-7E4E-BEFB-E4976D50C799}"/>
              </a:ext>
            </a:extLst>
          </p:cNvPr>
          <p:cNvSpPr txBox="1"/>
          <p:nvPr/>
        </p:nvSpPr>
        <p:spPr>
          <a:xfrm>
            <a:off x="3194372" y="454561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~5 meters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68C81A-438B-2D47-AD93-7EA07698A116}"/>
              </a:ext>
            </a:extLst>
          </p:cNvPr>
          <p:cNvCxnSpPr>
            <a:cxnSpLocks/>
          </p:cNvCxnSpPr>
          <p:nvPr/>
        </p:nvCxnSpPr>
        <p:spPr>
          <a:xfrm flipV="1">
            <a:off x="1072790" y="2939991"/>
            <a:ext cx="1982647" cy="6797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2211C63-9758-DB4B-9184-C21C72CCB57D}"/>
              </a:ext>
            </a:extLst>
          </p:cNvPr>
          <p:cNvCxnSpPr>
            <a:cxnSpLocks/>
          </p:cNvCxnSpPr>
          <p:nvPr/>
        </p:nvCxnSpPr>
        <p:spPr>
          <a:xfrm flipV="1">
            <a:off x="1080227" y="1415299"/>
            <a:ext cx="2253989" cy="594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7DA9E06-CC5E-7E4A-B9C7-A5DD7FE2C1FA}"/>
              </a:ext>
            </a:extLst>
          </p:cNvPr>
          <p:cNvSpPr txBox="1"/>
          <p:nvPr/>
        </p:nvSpPr>
        <p:spPr>
          <a:xfrm>
            <a:off x="3212960" y="1531073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~4 meters</a:t>
            </a:r>
          </a:p>
        </p:txBody>
      </p:sp>
    </p:spTree>
    <p:extLst>
      <p:ext uri="{BB962C8B-B14F-4D97-AF65-F5344CB8AC3E}">
        <p14:creationId xmlns:p14="http://schemas.microsoft.com/office/powerpoint/2010/main" val="38213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25168-4F12-5C4A-98D4-0CC42243F248}"/>
              </a:ext>
            </a:extLst>
          </p:cNvPr>
          <p:cNvSpPr txBox="1"/>
          <p:nvPr/>
        </p:nvSpPr>
        <p:spPr>
          <a:xfrm>
            <a:off x="482600" y="6172200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 streamwise curvature impinging jet drives ring impingement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Persistence of droplet nuclei is noted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ugh10mpsZeroCrossFlowShield.mp4" descr="cough10mpsZeroCrossFlowShield.mp4">
            <a:hlinkClick r:id="" action="ppaction://media"/>
            <a:extLst>
              <a:ext uri="{FF2B5EF4-FFF2-40B4-BE49-F238E27FC236}">
                <a16:creationId xmlns:a16="http://schemas.microsoft.com/office/drawing/2014/main" id="{C81C037A-5111-BD42-A8C1-A2807EF1A6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332" y="1143000"/>
            <a:ext cx="7791337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94D7C5-55C6-5A41-B598-2BA6ADF30A53}"/>
              </a:ext>
            </a:extLst>
          </p:cNvPr>
          <p:cNvSpPr txBox="1"/>
          <p:nvPr/>
        </p:nvSpPr>
        <p:spPr>
          <a:xfrm>
            <a:off x="76519" y="580286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m/s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5147A8A-CE19-3448-9BB1-EF56FF74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Cough in Quiescent Conditions: Plexiglass Shield</a:t>
            </a:r>
          </a:p>
        </p:txBody>
      </p:sp>
    </p:spTree>
    <p:extLst>
      <p:ext uri="{BB962C8B-B14F-4D97-AF65-F5344CB8AC3E}">
        <p14:creationId xmlns:p14="http://schemas.microsoft.com/office/powerpoint/2010/main" val="351095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25168-4F12-5C4A-98D4-0CC42243F248}"/>
              </a:ext>
            </a:extLst>
          </p:cNvPr>
          <p:cNvSpPr txBox="1"/>
          <p:nvPr/>
        </p:nvSpPr>
        <p:spPr>
          <a:xfrm>
            <a:off x="482600" y="6172200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 streamwise curvature impinging jet drives ring impingement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Persistence of droplet nuclei is noted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394AC-C351-FF46-A410-89A33443E569}"/>
              </a:ext>
            </a:extLst>
          </p:cNvPr>
          <p:cNvSpPr txBox="1"/>
          <p:nvPr/>
        </p:nvSpPr>
        <p:spPr>
          <a:xfrm>
            <a:off x="76519" y="580286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m/s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2C1778-6874-A84A-BF34-78876A9F29FE}"/>
              </a:ext>
            </a:extLst>
          </p:cNvPr>
          <p:cNvSpPr txBox="1"/>
          <p:nvPr/>
        </p:nvSpPr>
        <p:spPr>
          <a:xfrm>
            <a:off x="7052487" y="1395968"/>
            <a:ext cx="1500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Top wall not shown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42D0DB-3FE9-7E42-BB06-4D07A88E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Strong Cough in Quiescent Conditions: Plexiglass Shield</a:t>
            </a:r>
          </a:p>
        </p:txBody>
      </p:sp>
      <p:pic>
        <p:nvPicPr>
          <p:cNvPr id="2" name="cough20mpsZeroCrossFlowShieldR3.mp4" descr="cough20mpsZeroCrossFlowShieldR3.mp4">
            <a:hlinkClick r:id="" action="ppaction://media"/>
            <a:extLst>
              <a:ext uri="{FF2B5EF4-FFF2-40B4-BE49-F238E27FC236}">
                <a16:creationId xmlns:a16="http://schemas.microsoft.com/office/drawing/2014/main" id="{9C992DF3-E4F6-6043-8BD7-4AD89A696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966" y="1143000"/>
            <a:ext cx="782606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6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5CEE52-C7F4-7542-B579-BC7338B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Nominal/Strong Cough in Quiescent Conditions: Plexiglass Shield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ABC3A-15DC-0548-AAD2-97AD462B35A9}"/>
              </a:ext>
            </a:extLst>
          </p:cNvPr>
          <p:cNvSpPr txBox="1"/>
          <p:nvPr/>
        </p:nvSpPr>
        <p:spPr>
          <a:xfrm>
            <a:off x="248348" y="4089400"/>
            <a:ext cx="436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Nominal (Top) Strong (Bottom); R2 mesh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0A4C7E-1066-E647-B339-B454C4FF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7" y="4516750"/>
            <a:ext cx="3913153" cy="2286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64F433-F280-044A-AF0F-19653775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95" y="4516750"/>
            <a:ext cx="3913153" cy="2286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387288-6977-A84D-8F93-02FFDF84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454" y="4516750"/>
            <a:ext cx="3913153" cy="228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C14232-DF29-594A-9DB5-4F0C3830D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512" y="4516750"/>
            <a:ext cx="3913153" cy="2286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3F9542F-1D02-4542-B882-6D9208F33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7" y="1503962"/>
            <a:ext cx="3896139" cy="228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715598-8B2A-6C45-83B3-856BA8787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400" y="1503962"/>
            <a:ext cx="3896139" cy="2286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0B2806-D1B0-0D47-9669-27070631D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0963" y="1503962"/>
            <a:ext cx="3896139" cy="228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AE8693-A29B-3A41-B223-D56EC6495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2526" y="1503962"/>
            <a:ext cx="389613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Caveat: Low-Resolution Simulations Underpredict Vortex Shedding and Complex Jet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4" name="cough10mpsZeroCrossFlowNoShieldUnderresolved.mp4" descr="cough10mpsZeroCrossFlowNoShieldUnderresolved.mp4">
            <a:hlinkClick r:id="" action="ppaction://media"/>
            <a:extLst>
              <a:ext uri="{FF2B5EF4-FFF2-40B4-BE49-F238E27FC236}">
                <a16:creationId xmlns:a16="http://schemas.microsoft.com/office/drawing/2014/main" id="{74E91BC6-8F87-0B42-8450-A17F84946A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332" y="1143000"/>
            <a:ext cx="7791337" cy="457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651FDE-3EC0-4743-9012-66890775A29D}"/>
              </a:ext>
            </a:extLst>
          </p:cNvPr>
          <p:cNvSpPr txBox="1"/>
          <p:nvPr/>
        </p:nvSpPr>
        <p:spPr>
          <a:xfrm>
            <a:off x="482600" y="6172200"/>
            <a:ext cx="834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vortex at pulse; lack of shedding – similar in concept to a RANS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significant downstream vortex interaction, overly conservative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4E303-3543-C54B-8F84-1EF30573C455}"/>
              </a:ext>
            </a:extLst>
          </p:cNvPr>
          <p:cNvSpPr txBox="1"/>
          <p:nvPr/>
        </p:nvSpPr>
        <p:spPr>
          <a:xfrm>
            <a:off x="76519" y="5802868"/>
            <a:ext cx="788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Nominal cough (10 m/s); R0 nominal spacing of 1 cm in-and-around inlet</a:t>
            </a:r>
          </a:p>
        </p:txBody>
      </p:sp>
    </p:spTree>
    <p:extLst>
      <p:ext uri="{BB962C8B-B14F-4D97-AF65-F5344CB8AC3E}">
        <p14:creationId xmlns:p14="http://schemas.microsoft.com/office/powerpoint/2010/main" val="37514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9517E5B-0403-B440-8543-EAE49764EE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02546" cy="5416300"/>
          </a:xfrm>
        </p:spPr>
        <p:txBody>
          <a:bodyPr>
            <a:normAutofit fontScale="92500" lnSpcReduction="20000"/>
          </a:bodyPr>
          <a:lstStyle/>
          <a:p>
            <a:pPr marL="119063" indent="-119063">
              <a:buFont typeface="Arial" charset="0"/>
              <a:buChar char="•"/>
            </a:pPr>
            <a:r>
              <a:rPr lang="en-US" i="1" dirty="0"/>
              <a:t>Direct</a:t>
            </a:r>
            <a:r>
              <a:rPr lang="en-US" dirty="0"/>
              <a:t> and </a:t>
            </a:r>
            <a:r>
              <a:rPr lang="en-US" i="1" dirty="0"/>
              <a:t>Indirect</a:t>
            </a:r>
            <a:r>
              <a:rPr lang="en-US" dirty="0"/>
              <a:t> transmission mechanism: 2’, 6’, 10’, …, social distance guideline to follow?</a:t>
            </a:r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None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r>
              <a:rPr lang="en-US" b="1" i="1" dirty="0"/>
              <a:t>A note on research motivation</a:t>
            </a:r>
            <a:r>
              <a:rPr lang="en-US" dirty="0"/>
              <a:t>: Early in the pandemic, the open news cycle was not distinguishing between fluid mechanics transport of droplets emanating from a cough/sneeze and the likelihood of infection by either direct or indirect transmission</a:t>
            </a:r>
          </a:p>
          <a:p>
            <a:pPr marL="338502" lvl="1" indent="-119063">
              <a:buFont typeface="Arial" charset="0"/>
              <a:buChar char="•"/>
            </a:pPr>
            <a:r>
              <a:rPr lang="en-US" dirty="0"/>
              <a:t>Not alone at SNL, e.g., Cliff Ho (8820) COVID-19 LDRD</a:t>
            </a:r>
          </a:p>
          <a:p>
            <a:pPr marL="119063" indent="-119063">
              <a:buFont typeface="Arial" charset="0"/>
              <a:buChar char="•"/>
            </a:pPr>
            <a:r>
              <a:rPr lang="en-US" dirty="0"/>
              <a:t>As fluid mechanists, we can provide leadership towards answering the former while partnering with those who can speak towards pathogen viability and infection probabilities by providing detailed time-history trajectories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C4C5C-E1C6-7540-ADD4-C63F1CF9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Transport and Infection Mechanisms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28C78-893C-A448-BAE8-EF943876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98167-F5CB-8A4A-910D-5D7E92CF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07"/>
          <a:stretch/>
        </p:blipFill>
        <p:spPr>
          <a:xfrm>
            <a:off x="1209400" y="1733996"/>
            <a:ext cx="6134675" cy="3172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E6152B-EB1B-A841-A146-57E451210B11}"/>
              </a:ext>
            </a:extLst>
          </p:cNvPr>
          <p:cNvSpPr txBox="1"/>
          <p:nvPr/>
        </p:nvSpPr>
        <p:spPr>
          <a:xfrm>
            <a:off x="2360636" y="4962502"/>
            <a:ext cx="383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 and Li, A. J. </a:t>
            </a:r>
            <a:r>
              <a:rPr lang="en-US" dirty="0" err="1"/>
              <a:t>Infec</a:t>
            </a:r>
            <a:r>
              <a:rPr lang="en-US" dirty="0"/>
              <a:t>. Cont., 2016</a:t>
            </a:r>
          </a:p>
        </p:txBody>
      </p:sp>
    </p:spTree>
    <p:extLst>
      <p:ext uri="{BB962C8B-B14F-4D97-AF65-F5344CB8AC3E}">
        <p14:creationId xmlns:p14="http://schemas.microsoft.com/office/powerpoint/2010/main" val="27819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1B2C18-930D-484F-8631-1394B3A2F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111" y="4093545"/>
            <a:ext cx="3913153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6EFA7-81C1-1041-A856-85F16C03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6" y="1038073"/>
            <a:ext cx="4446437" cy="2608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8BB56E-D3A7-C74E-A78E-0704992D8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86" y="4093545"/>
            <a:ext cx="3913153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2BEB4C-3F55-9743-8BC3-C008EF059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795" y="793953"/>
            <a:ext cx="3009900" cy="2921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895E40-D8A2-454C-ADE9-1901B8879B51}"/>
              </a:ext>
            </a:extLst>
          </p:cNvPr>
          <p:cNvSpPr txBox="1"/>
          <p:nvPr/>
        </p:nvSpPr>
        <p:spPr>
          <a:xfrm>
            <a:off x="54429" y="252548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4410C-2034-E648-A37B-F64F28D33CD2}"/>
              </a:ext>
            </a:extLst>
          </p:cNvPr>
          <p:cNvSpPr txBox="1"/>
          <p:nvPr/>
        </p:nvSpPr>
        <p:spPr>
          <a:xfrm>
            <a:off x="0" y="53884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AE5DF5-1392-1F46-A17F-034476810D4A}"/>
              </a:ext>
            </a:extLst>
          </p:cNvPr>
          <p:cNvSpPr txBox="1">
            <a:spLocks/>
          </p:cNvSpPr>
          <p:nvPr/>
        </p:nvSpPr>
        <p:spPr>
          <a:xfrm>
            <a:off x="768387" y="3761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49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000" b="0" i="0" kern="1200" spc="75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Caveat: Low-Resolution Simulations Underpredict Vortex Shedding and Complex Jet Structure</a:t>
            </a:r>
          </a:p>
        </p:txBody>
      </p:sp>
    </p:spTree>
    <p:extLst>
      <p:ext uri="{BB962C8B-B14F-4D97-AF65-F5344CB8AC3E}">
        <p14:creationId xmlns:p14="http://schemas.microsoft.com/office/powerpoint/2010/main" val="32041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The Role of Protective Shrouds; Passive Breathing in Zero crossflow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26A23-B78C-A74C-8878-898A5367DF01}"/>
              </a:ext>
            </a:extLst>
          </p:cNvPr>
          <p:cNvSpPr txBox="1"/>
          <p:nvPr/>
        </p:nvSpPr>
        <p:spPr>
          <a:xfrm>
            <a:off x="1119390" y="5372627"/>
            <a:ext cx="786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1, 2, and 3 micron spray distribution; 120e-12 g injection over 4 seconds; sinusoidal breath of 100 cm/s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Low velocity and small droplets render direct transmission unlikely, however, as with previous simulations, droplet nuclei persist - now at low concentrations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7CED4-C4DB-8B48-A60A-41CCE1FE38A7}"/>
              </a:ext>
            </a:extLst>
          </p:cNvPr>
          <p:cNvSpPr txBox="1"/>
          <p:nvPr/>
        </p:nvSpPr>
        <p:spPr>
          <a:xfrm>
            <a:off x="268089" y="990600"/>
            <a:ext cx="8393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</a:t>
            </a:r>
            <a:r>
              <a:rPr lang="en-US" sz="1200" b="1" dirty="0"/>
              <a:t>Particle Size Concentration Distribution and Influences on Exhaled Breath Particles in Mechanically Ventilated Patients</a:t>
            </a:r>
            <a:r>
              <a:rPr lang="en-US" sz="1200" dirty="0"/>
              <a:t>”, Wan </a:t>
            </a:r>
            <a:r>
              <a:rPr lang="en-US" sz="1200" i="1" dirty="0"/>
              <a:t>et al.</a:t>
            </a:r>
            <a:r>
              <a:rPr lang="en-US" sz="1200" dirty="0"/>
              <a:t>, 2014</a:t>
            </a:r>
          </a:p>
          <a:p>
            <a:endParaRPr lang="en-US" dirty="0"/>
          </a:p>
        </p:txBody>
      </p:sp>
      <p:pic>
        <p:nvPicPr>
          <p:cNvPr id="7" name="breathingZeroCrossFlowVelPlane.mp4">
            <a:hlinkClick r:id="" action="ppaction://media"/>
            <a:extLst>
              <a:ext uri="{FF2B5EF4-FFF2-40B4-BE49-F238E27FC236}">
                <a16:creationId xmlns:a16="http://schemas.microsoft.com/office/drawing/2014/main" id="{E10D38CF-ECB8-6440-8D48-F3E4A200DA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572" y="1600200"/>
            <a:ext cx="6260856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82E43-87F7-DE45-8273-521B63BE21BA}"/>
              </a:ext>
            </a:extLst>
          </p:cNvPr>
          <p:cNvSpPr txBox="1"/>
          <p:nvPr/>
        </p:nvSpPr>
        <p:spPr>
          <a:xfrm>
            <a:off x="0" y="3479800"/>
            <a:ext cx="1441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Droplets persist while forming a cloud approximately 1.5 meters from source </a:t>
            </a:r>
          </a:p>
        </p:txBody>
      </p:sp>
    </p:spTree>
    <p:extLst>
      <p:ext uri="{BB962C8B-B14F-4D97-AF65-F5344CB8AC3E}">
        <p14:creationId xmlns:p14="http://schemas.microsoft.com/office/powerpoint/2010/main" val="33394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The Role of Protective Shrouds; Passive Breathing in Zero crossflow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26A23-B78C-A74C-8878-898A5367DF01}"/>
              </a:ext>
            </a:extLst>
          </p:cNvPr>
          <p:cNvSpPr txBox="1"/>
          <p:nvPr/>
        </p:nvSpPr>
        <p:spPr>
          <a:xfrm>
            <a:off x="1119390" y="5372627"/>
            <a:ext cx="786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1, 2, and 3 micron spray distribution; 120e-12 g injection over 4 seconds; sinusoidal breath of 100 cm/s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Low velocity and small droplets render direct transmission unlikely, however, as with previous simulations, droplet nuclei persist - now at low concentrations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7CED4-C4DB-8B48-A60A-41CCE1FE38A7}"/>
              </a:ext>
            </a:extLst>
          </p:cNvPr>
          <p:cNvSpPr txBox="1"/>
          <p:nvPr/>
        </p:nvSpPr>
        <p:spPr>
          <a:xfrm>
            <a:off x="268089" y="990600"/>
            <a:ext cx="8393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</a:t>
            </a:r>
            <a:r>
              <a:rPr lang="en-US" sz="1200" b="1" dirty="0"/>
              <a:t>Particle Size Concentration Distribution and Influences on Exhaled Breath Particles in Mechanically Ventilated Patients</a:t>
            </a:r>
            <a:r>
              <a:rPr lang="en-US" sz="1200" dirty="0"/>
              <a:t>”, Wan </a:t>
            </a:r>
            <a:r>
              <a:rPr lang="en-US" sz="1200" i="1" dirty="0"/>
              <a:t>et al.</a:t>
            </a:r>
            <a:r>
              <a:rPr lang="en-US" sz="1200" dirty="0"/>
              <a:t>, 2014</a:t>
            </a:r>
          </a:p>
        </p:txBody>
      </p:sp>
      <p:pic>
        <p:nvPicPr>
          <p:cNvPr id="4" name="breathingZeroCrossFlowShieldVelPlane.mp4">
            <a:hlinkClick r:id="" action="ppaction://media"/>
            <a:extLst>
              <a:ext uri="{FF2B5EF4-FFF2-40B4-BE49-F238E27FC236}">
                <a16:creationId xmlns:a16="http://schemas.microsoft.com/office/drawing/2014/main" id="{07A2803C-7E7C-8544-AD47-56D9B0DF2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573" y="1600200"/>
            <a:ext cx="6260855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1B2C1-B379-684A-AE91-B7E1F841FD65}"/>
              </a:ext>
            </a:extLst>
          </p:cNvPr>
          <p:cNvSpPr txBox="1"/>
          <p:nvPr/>
        </p:nvSpPr>
        <p:spPr>
          <a:xfrm>
            <a:off x="0" y="3479800"/>
            <a:ext cx="1441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Droplets persist while forming a concentrated cloud at the protective shroud</a:t>
            </a:r>
          </a:p>
        </p:txBody>
      </p:sp>
    </p:spTree>
    <p:extLst>
      <p:ext uri="{BB962C8B-B14F-4D97-AF65-F5344CB8AC3E}">
        <p14:creationId xmlns:p14="http://schemas.microsoft.com/office/powerpoint/2010/main" val="25183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6FBE2-34D5-2743-8359-28B714DA7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101" y="793953"/>
            <a:ext cx="3835400" cy="290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4075CA-957E-5243-8EBD-46116BF46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01" y="3810261"/>
            <a:ext cx="3835400" cy="290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EDBA23-BF06-E74B-AE00-E1A7A70D9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9" y="1323071"/>
            <a:ext cx="391315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6E4DF-0FDB-7645-AC26-C276D9093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99" y="4121411"/>
            <a:ext cx="3913153" cy="22860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1CB56E72-F40E-2043-9989-336FEC30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803184" cy="570225"/>
          </a:xfrm>
        </p:spPr>
        <p:txBody>
          <a:bodyPr/>
          <a:lstStyle/>
          <a:p>
            <a:r>
              <a:rPr lang="en-US" dirty="0"/>
              <a:t>Conclusions: a) Droplet Nuclei Clustering/Persistence, b) Protective Shrouds are Effective for Primary Deposition Mitigation</a:t>
            </a:r>
          </a:p>
        </p:txBody>
      </p:sp>
    </p:spTree>
    <p:extLst>
      <p:ext uri="{BB962C8B-B14F-4D97-AF65-F5344CB8AC3E}">
        <p14:creationId xmlns:p14="http://schemas.microsoft.com/office/powerpoint/2010/main" val="65921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5183353" cy="4819251"/>
          </a:xfrm>
        </p:spPr>
        <p:txBody>
          <a:bodyPr>
            <a:normAutofit/>
          </a:bodyPr>
          <a:lstStyle/>
          <a:p>
            <a:pPr marL="120650" indent="-109538">
              <a:buFont typeface="Arial" charset="0"/>
              <a:buChar char="•"/>
            </a:pPr>
            <a:r>
              <a:rPr lang="en-US" kern="0" dirty="0"/>
              <a:t>FY20 CARES Act “Viral Fate and Transport” multi-lab project</a:t>
            </a:r>
          </a:p>
          <a:p>
            <a:pPr marL="340089" lvl="1" indent="-109538">
              <a:buFont typeface="Arial" charset="0"/>
              <a:buChar char="•"/>
            </a:pPr>
            <a:r>
              <a:rPr lang="en-US" kern="0" dirty="0"/>
              <a:t>Understanding and mitigating SARS-CoV-2 transmission and infection risk using a </a:t>
            </a:r>
            <a:r>
              <a:rPr lang="en-US" b="1" kern="0" dirty="0"/>
              <a:t>science-based, mod/sim paradigm</a:t>
            </a:r>
          </a:p>
          <a:p>
            <a:pPr marL="340089" lvl="1" indent="-109538">
              <a:buFont typeface="Arial" charset="0"/>
              <a:buChar char="•"/>
            </a:pPr>
            <a:r>
              <a:rPr lang="en-US" kern="0" dirty="0"/>
              <a:t>ANL, LLNL, SNL, LANL, BNL, LBL, PNNL</a:t>
            </a:r>
          </a:p>
          <a:p>
            <a:pPr marL="340089" lvl="1" indent="-109538">
              <a:buFont typeface="Arial" charset="0"/>
              <a:buChar char="•"/>
            </a:pPr>
            <a:r>
              <a:rPr lang="en-US" kern="0" dirty="0"/>
              <a:t>Builds on Sandia’s LDRD Rapid Response effort (Domino, Pierce, Hubbard, 2020)</a:t>
            </a:r>
          </a:p>
          <a:p>
            <a:pPr marL="120650" indent="-109538">
              <a:buFont typeface="Arial" charset="0"/>
              <a:buChar char="•"/>
            </a:pPr>
            <a:r>
              <a:rPr lang="en-US" kern="0" dirty="0"/>
              <a:t>Project supports research/mitigation risk of SARS-CoV-2 transport/infection probability within: classrooms, buses, restaurants (courtyard), open-spaces, and in buildings</a:t>
            </a:r>
          </a:p>
          <a:p>
            <a:pPr marL="120650" indent="-109538">
              <a:buFont typeface="Arial" charset="0"/>
              <a:buChar char="•"/>
            </a:pPr>
            <a:r>
              <a:rPr lang="en-US" kern="0" dirty="0"/>
              <a:t>Sandia use-case presented in this seminar: Recent San Francisco open-space social distancing cases: Now with predicted risk at various downstream virtual probe locations: nominal cough (10 m/s)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Evaluation of Open-Space Social Distance Guidelines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D400B7-B103-9A4E-9708-4D258B0F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40" y="4220058"/>
            <a:ext cx="3128714" cy="1821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19D635-8D0A-9046-9799-2BB01631FBC7}"/>
              </a:ext>
            </a:extLst>
          </p:cNvPr>
          <p:cNvSpPr txBox="1"/>
          <p:nvPr/>
        </p:nvSpPr>
        <p:spPr>
          <a:xfrm>
            <a:off x="5947624" y="6163872"/>
            <a:ext cx="290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Cough modeling using local-refinement (critical for turbulent fluid mechanics) </a:t>
            </a:r>
            <a:r>
              <a:rPr lang="en-US" sz="1200" i="1" dirty="0"/>
              <a:t>enabled by ASC NGS</a:t>
            </a:r>
          </a:p>
        </p:txBody>
      </p:sp>
      <p:pic>
        <p:nvPicPr>
          <p:cNvPr id="19" name="Picture 2" descr="Circles in the grass: Four San Francisco parks get social-distancing  markings - SFChronicle.com">
            <a:hlinkClick r:id="rId3"/>
            <a:extLst>
              <a:ext uri="{FF2B5EF4-FFF2-40B4-BE49-F238E27FC236}">
                <a16:creationId xmlns:a16="http://schemas.microsoft.com/office/drawing/2014/main" id="{8466D8E9-38DC-0E4A-8F71-9E9433AA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935" y="1437186"/>
            <a:ext cx="286511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25ADC8-6BBC-2E4E-B17C-58B2DC3DCE0B}"/>
              </a:ext>
            </a:extLst>
          </p:cNvPr>
          <p:cNvSpPr txBox="1"/>
          <p:nvPr/>
        </p:nvSpPr>
        <p:spPr>
          <a:xfrm>
            <a:off x="6054811" y="3342350"/>
            <a:ext cx="295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San Francisco</a:t>
            </a:r>
          </a:p>
          <a:p>
            <a:r>
              <a:rPr lang="en-US" sz="1200" dirty="0"/>
              <a:t>open-space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6492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8500816" cy="5416301"/>
          </a:xfrm>
        </p:spPr>
        <p:txBody>
          <a:bodyPr>
            <a:normAutofit/>
          </a:bodyPr>
          <a:lstStyle/>
          <a:p>
            <a:pPr marL="120650" indent="-120650">
              <a:buFont typeface="Arial" charset="0"/>
              <a:buChar char="•"/>
            </a:pPr>
            <a:r>
              <a:rPr lang="en-US" kern="0" dirty="0"/>
              <a:t>How can our high-fidelity physics modeling tool support probability of infection prediction?</a:t>
            </a:r>
          </a:p>
          <a:p>
            <a:pPr marL="120650" indent="-120650">
              <a:buFont typeface="Arial" charset="0"/>
              <a:buChar char="•"/>
            </a:pPr>
            <a:endParaRPr lang="en-US" kern="0" dirty="0"/>
          </a:p>
          <a:p>
            <a:pPr marL="120650" indent="-120650">
              <a:buFont typeface="Arial" charset="0"/>
              <a:buChar char="•"/>
            </a:pPr>
            <a:endParaRPr lang="en-US" kern="0" dirty="0"/>
          </a:p>
          <a:p>
            <a:pPr marL="120650" indent="-120650">
              <a:buFont typeface="Arial" charset="0"/>
              <a:buChar char="•"/>
            </a:pPr>
            <a:endParaRPr lang="en-US" kern="0" dirty="0"/>
          </a:p>
          <a:p>
            <a:pPr marL="120650" indent="-120650">
              <a:buFont typeface="Arial" charset="0"/>
              <a:buChar char="•"/>
            </a:pPr>
            <a:endParaRPr lang="en-US" kern="0" dirty="0"/>
          </a:p>
          <a:p>
            <a:pPr marL="120650" indent="-120650">
              <a:buFont typeface="Arial" charset="0"/>
              <a:buChar char="•"/>
            </a:pPr>
            <a:endParaRPr lang="en-US" kern="0" dirty="0"/>
          </a:p>
          <a:p>
            <a:pPr marL="120650" indent="-120650">
              <a:buFont typeface="Arial" charset="0"/>
              <a:buChar char="•"/>
            </a:pPr>
            <a:endParaRPr lang="en-US" kern="0" dirty="0"/>
          </a:p>
          <a:p>
            <a:pPr marL="120650" indent="-120650">
              <a:buFont typeface="Arial" charset="0"/>
              <a:buChar char="•"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120650" indent="-120650">
              <a:buFont typeface="Arial" charset="0"/>
              <a:buChar char="•"/>
            </a:pPr>
            <a:r>
              <a:rPr lang="en-US" dirty="0"/>
              <a:t>“</a:t>
            </a:r>
            <a:r>
              <a:rPr lang="en-US" b="1" dirty="0"/>
              <a:t>Development of a dose-response model for SARS coronavirus</a:t>
            </a:r>
            <a:r>
              <a:rPr lang="en-US" dirty="0"/>
              <a:t>”, Watanabe </a:t>
            </a:r>
            <a:r>
              <a:rPr lang="en-US" i="1" dirty="0"/>
              <a:t>et al.</a:t>
            </a:r>
            <a:r>
              <a:rPr lang="en-US" dirty="0"/>
              <a:t>., Risk Anal. (2010)</a:t>
            </a:r>
          </a:p>
          <a:p>
            <a:pPr marL="120650" indent="-120650">
              <a:buFont typeface="Arial" charset="0"/>
              <a:buChar char="•"/>
            </a:pPr>
            <a:r>
              <a:rPr lang="en-US" dirty="0"/>
              <a:t>                          , where </a:t>
            </a:r>
            <a:r>
              <a:rPr lang="en-US" b="1" dirty="0"/>
              <a:t>p</a:t>
            </a:r>
            <a:r>
              <a:rPr lang="en-US" dirty="0"/>
              <a:t> is the probability of infection given integrated dose, </a:t>
            </a:r>
            <a:r>
              <a:rPr lang="en-US" b="1" dirty="0"/>
              <a:t>d</a:t>
            </a:r>
            <a:r>
              <a:rPr lang="en-US" dirty="0"/>
              <a:t>; </a:t>
            </a:r>
            <a:r>
              <a:rPr lang="en-US" b="1" dirty="0"/>
              <a:t>k</a:t>
            </a:r>
            <a:r>
              <a:rPr lang="en-US" dirty="0"/>
              <a:t> is provided for a range of pathogens; ln(k) = 6.01 for SARS-CoV-1</a:t>
            </a:r>
          </a:p>
          <a:p>
            <a:pPr marL="120650" indent="-120650">
              <a:buFont typeface="Arial" charset="0"/>
              <a:buChar char="•"/>
            </a:pPr>
            <a:r>
              <a:rPr lang="en-US" dirty="0"/>
              <a:t>Passive, virtual probes collect droplet/aerosol trajectories</a:t>
            </a:r>
          </a:p>
          <a:p>
            <a:pPr marL="236538" indent="-225425">
              <a:buFont typeface="Arial" charset="0"/>
              <a:buChar char="•"/>
            </a:pPr>
            <a:endParaRPr lang="en-US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Linking Multi-physics Mod/Sim to Probability of Infection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5C7E1F3-128A-C549-86E3-EA983EBDE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30" y="2208924"/>
            <a:ext cx="3657600" cy="246056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91F584A-5C0D-B94A-98F6-3450B8D49373}"/>
              </a:ext>
            </a:extLst>
          </p:cNvPr>
          <p:cNvSpPr txBox="1"/>
          <p:nvPr/>
        </p:nvSpPr>
        <p:spPr>
          <a:xfrm>
            <a:off x="2029511" y="4066078"/>
            <a:ext cx="213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Receptor probe(s) to establish risk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D60D778-B0E5-774A-B786-861C50452CDA}"/>
              </a:ext>
            </a:extLst>
          </p:cNvPr>
          <p:cNvSpPr/>
          <p:nvPr/>
        </p:nvSpPr>
        <p:spPr>
          <a:xfrm rot="18876937">
            <a:off x="962462" y="3986326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640901E-F682-CA42-894B-F3154267E388}"/>
              </a:ext>
            </a:extLst>
          </p:cNvPr>
          <p:cNvSpPr/>
          <p:nvPr/>
        </p:nvSpPr>
        <p:spPr>
          <a:xfrm rot="18876937">
            <a:off x="962462" y="3646151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15652B8-DEDF-A942-BF87-10B1258E1C2C}"/>
              </a:ext>
            </a:extLst>
          </p:cNvPr>
          <p:cNvSpPr/>
          <p:nvPr/>
        </p:nvSpPr>
        <p:spPr>
          <a:xfrm rot="18876937">
            <a:off x="962462" y="4326502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F8C0C7E-96AA-9448-844E-DB4745A7DED1}"/>
              </a:ext>
            </a:extLst>
          </p:cNvPr>
          <p:cNvSpPr/>
          <p:nvPr/>
        </p:nvSpPr>
        <p:spPr>
          <a:xfrm rot="18876937">
            <a:off x="1238432" y="3842162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8AFB7D0-7B65-2348-850A-F930CFBC2D31}"/>
              </a:ext>
            </a:extLst>
          </p:cNvPr>
          <p:cNvSpPr/>
          <p:nvPr/>
        </p:nvSpPr>
        <p:spPr>
          <a:xfrm rot="18876937">
            <a:off x="1238432" y="3501987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688904F-C9BA-AB46-B6F0-EF9F7553F2C7}"/>
              </a:ext>
            </a:extLst>
          </p:cNvPr>
          <p:cNvSpPr/>
          <p:nvPr/>
        </p:nvSpPr>
        <p:spPr>
          <a:xfrm rot="18876937">
            <a:off x="1238432" y="4182338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28AE1E6-1126-194B-97C4-8FE4D163DBC4}"/>
              </a:ext>
            </a:extLst>
          </p:cNvPr>
          <p:cNvSpPr/>
          <p:nvPr/>
        </p:nvSpPr>
        <p:spPr>
          <a:xfrm rot="18876937">
            <a:off x="1559707" y="3693874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5F0EED4-5172-4B45-9D1D-7F1983FBC2E4}"/>
              </a:ext>
            </a:extLst>
          </p:cNvPr>
          <p:cNvSpPr/>
          <p:nvPr/>
        </p:nvSpPr>
        <p:spPr>
          <a:xfrm rot="18876937">
            <a:off x="1559707" y="3353699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3A49239-DC17-C44A-B9B9-C34CE3A6951E}"/>
              </a:ext>
            </a:extLst>
          </p:cNvPr>
          <p:cNvSpPr/>
          <p:nvPr/>
        </p:nvSpPr>
        <p:spPr>
          <a:xfrm rot="18876937">
            <a:off x="1559707" y="4034050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0FD64E7-E3F7-3E40-85CC-AEC3E12904A8}"/>
              </a:ext>
            </a:extLst>
          </p:cNvPr>
          <p:cNvSpPr/>
          <p:nvPr/>
        </p:nvSpPr>
        <p:spPr>
          <a:xfrm rot="18876937">
            <a:off x="1893342" y="3557954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91F22FD-E507-0B4A-9F7A-C5A1F97853D0}"/>
              </a:ext>
            </a:extLst>
          </p:cNvPr>
          <p:cNvSpPr/>
          <p:nvPr/>
        </p:nvSpPr>
        <p:spPr>
          <a:xfrm rot="18876937">
            <a:off x="1893342" y="3217779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0A1139-7BC5-0546-9C26-E6E212875115}"/>
              </a:ext>
            </a:extLst>
          </p:cNvPr>
          <p:cNvSpPr/>
          <p:nvPr/>
        </p:nvSpPr>
        <p:spPr>
          <a:xfrm rot="18876937">
            <a:off x="1893342" y="3898130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2325A49-882A-934B-A45E-2FEB47C21B5A}"/>
              </a:ext>
            </a:extLst>
          </p:cNvPr>
          <p:cNvSpPr/>
          <p:nvPr/>
        </p:nvSpPr>
        <p:spPr>
          <a:xfrm rot="18876937">
            <a:off x="2169312" y="3413790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0911509-C3F7-7649-885D-CD679535E6B1}"/>
              </a:ext>
            </a:extLst>
          </p:cNvPr>
          <p:cNvSpPr/>
          <p:nvPr/>
        </p:nvSpPr>
        <p:spPr>
          <a:xfrm rot="18876937">
            <a:off x="2169312" y="3073615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831EB5F-8E40-C048-ABDE-29590A322FD8}"/>
              </a:ext>
            </a:extLst>
          </p:cNvPr>
          <p:cNvSpPr/>
          <p:nvPr/>
        </p:nvSpPr>
        <p:spPr>
          <a:xfrm rot="18876937">
            <a:off x="2169312" y="3753966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ABCE41A-8B25-A14A-AF0A-3E277066583B}"/>
              </a:ext>
            </a:extLst>
          </p:cNvPr>
          <p:cNvSpPr/>
          <p:nvPr/>
        </p:nvSpPr>
        <p:spPr>
          <a:xfrm rot="18876937">
            <a:off x="2490587" y="3265502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BB0EA95-3882-D841-A78B-252C61A837D3}"/>
              </a:ext>
            </a:extLst>
          </p:cNvPr>
          <p:cNvSpPr/>
          <p:nvPr/>
        </p:nvSpPr>
        <p:spPr>
          <a:xfrm rot="18876937">
            <a:off x="2490587" y="2925327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C8FD921-4854-7746-8A80-214A107A185C}"/>
              </a:ext>
            </a:extLst>
          </p:cNvPr>
          <p:cNvSpPr/>
          <p:nvPr/>
        </p:nvSpPr>
        <p:spPr>
          <a:xfrm rot="18876937">
            <a:off x="2490587" y="3605678"/>
            <a:ext cx="228600" cy="228600"/>
          </a:xfrm>
          <a:prstGeom prst="ellipse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6FFC4A-B199-2646-8788-19AFF15F98CA}"/>
                  </a:ext>
                </a:extLst>
              </p:cNvPr>
              <p:cNvSpPr txBox="1"/>
              <p:nvPr/>
            </p:nvSpPr>
            <p:spPr>
              <a:xfrm>
                <a:off x="755117" y="5419889"/>
                <a:ext cx="1528495" cy="422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6FFC4A-B199-2646-8788-19AFF15F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17" y="5419889"/>
                <a:ext cx="1528495" cy="422231"/>
              </a:xfrm>
              <a:prstGeom prst="rect">
                <a:avLst/>
              </a:prstGeom>
              <a:blipFill>
                <a:blip r:embed="rId4"/>
                <a:stretch>
                  <a:fillRect l="-165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125AC477-6B6F-5741-8252-35257C679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360" y="1779602"/>
            <a:ext cx="435181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2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500816" cy="2947420"/>
          </a:xfrm>
        </p:spPr>
        <p:txBody>
          <a:bodyPr>
            <a:normAutofit/>
          </a:bodyPr>
          <a:lstStyle/>
          <a:p>
            <a:pPr marL="120650" indent="-109538">
              <a:buFont typeface="Arial" charset="0"/>
              <a:buChar char="•"/>
            </a:pPr>
            <a:r>
              <a:rPr lang="en-US" kern="0" dirty="0"/>
              <a:t>0, 1 and 10 m/s streamwise wind for a kneeling humanoid</a:t>
            </a:r>
          </a:p>
          <a:p>
            <a:pPr marL="120650" indent="-109538">
              <a:buFont typeface="Arial" charset="0"/>
              <a:buChar char="•"/>
            </a:pPr>
            <a:r>
              <a:rPr lang="en-US" kern="0" dirty="0"/>
              <a:t>Mesh spacing follows that of previous most-refined study; O(0.1) cm</a:t>
            </a:r>
          </a:p>
          <a:p>
            <a:pPr marL="120650" indent="-109538">
              <a:buFont typeface="Arial" charset="0"/>
              <a:buChar char="•"/>
            </a:pPr>
            <a:r>
              <a:rPr lang="en-US" kern="0" dirty="0"/>
              <a:t>Cough and droplet distribution matches standing study in quiescent conditions</a:t>
            </a:r>
          </a:p>
          <a:p>
            <a:pPr marL="120650" indent="-109538">
              <a:buFont typeface="Arial" charset="0"/>
              <a:buChar char="•"/>
            </a:pPr>
            <a:r>
              <a:rPr lang="en-US" kern="0" dirty="0"/>
              <a:t>Nominal 0 m/s wind condition provides similar primary droplet distances (2.8 m) and aerosol persistence (4 m)</a:t>
            </a:r>
          </a:p>
          <a:p>
            <a:pPr marL="120650" indent="-109538">
              <a:buFont typeface="Arial" charset="0"/>
              <a:buChar char="•"/>
            </a:pPr>
            <a:r>
              <a:rPr lang="en-US" kern="0" dirty="0"/>
              <a:t>Similar plume/aerosol structure as standing (expected)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Streamwise Wind Conditions: 0, 1, and 10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B534E1-FFF5-6841-9F7F-B7DCA2B98300}"/>
              </a:ext>
            </a:extLst>
          </p:cNvPr>
          <p:cNvSpPr txBox="1"/>
          <p:nvPr/>
        </p:nvSpPr>
        <p:spPr>
          <a:xfrm>
            <a:off x="3789413" y="644434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m/s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05E4C-5128-8941-99F0-3DDDF9B0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5" y="3621898"/>
            <a:ext cx="3698543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3B5896-C89D-7748-AFED-AD14FC17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283" y="3621898"/>
            <a:ext cx="407773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3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500816" cy="3483868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1 and 10 m/s streamwise wind for a kneeling humanoid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Pulse begins after ~1 flow-through time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Look for substantial recirculation in the wake of the humanoid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Noted mechanism that drives particles towards the wall, possibly, </a:t>
            </a:r>
            <a:r>
              <a:rPr lang="en-US" dirty="0"/>
              <a:t>due to </a:t>
            </a:r>
            <a:r>
              <a:rPr lang="en-US" dirty="0" err="1"/>
              <a:t>turbophoresis</a:t>
            </a:r>
            <a:r>
              <a:rPr lang="en-US" dirty="0"/>
              <a:t>, i.e., the effect of particles preferentially migrating towards the wall due to high wall-normal gradients of turbulence intensity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At 60 seconds, 1 m/s wind contains an active pathogen aerosol</a:t>
            </a:r>
          </a:p>
          <a:p>
            <a:pPr marL="236538" indent="-225425">
              <a:buFont typeface="Arial" charset="0"/>
              <a:buChar char="•"/>
            </a:pPr>
            <a:endParaRPr lang="en-US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Streamwise Wind: Towards the Back of Humanoid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6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Streamwise Wind: Towards the Back of Humanoid; 1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oneXflow_Particles.mp4" descr="oneXflow_Particles.mp4">
            <a:hlinkClick r:id="" action="ppaction://media"/>
            <a:extLst>
              <a:ext uri="{FF2B5EF4-FFF2-40B4-BE49-F238E27FC236}">
                <a16:creationId xmlns:a16="http://schemas.microsoft.com/office/drawing/2014/main" id="{D6543291-D539-C34A-AB79-BE14137CA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366" y="685800"/>
            <a:ext cx="815526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nXflow_Particles.mp4" descr="tenXflow_Particles.mp4">
            <a:hlinkClick r:id="" action="ppaction://media"/>
            <a:extLst>
              <a:ext uri="{FF2B5EF4-FFF2-40B4-BE49-F238E27FC236}">
                <a16:creationId xmlns:a16="http://schemas.microsoft.com/office/drawing/2014/main" id="{37E187F6-A652-904B-9C75-FDDE3B082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367" y="685800"/>
            <a:ext cx="8155266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Streamwise Wind: Towards the Back of Humanoid; 10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6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9517E5B-0403-B440-8543-EAE49764EE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02546" cy="5416300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b="1" dirty="0"/>
              <a:t>“Transmission of SARS-CoV-2: A Review of Viral, Host, and Environmental Factors”, </a:t>
            </a:r>
            <a:r>
              <a:rPr lang="en-US" dirty="0"/>
              <a:t>Meyerowitz </a:t>
            </a:r>
            <a:r>
              <a:rPr lang="en-US" i="1" dirty="0"/>
              <a:t>et al</a:t>
            </a:r>
            <a:r>
              <a:rPr lang="en-US" dirty="0"/>
              <a:t>., Annals of Internal Medicine, 2020</a:t>
            </a:r>
            <a:r>
              <a:rPr lang="en-US" b="1" dirty="0"/>
              <a:t>. </a:t>
            </a:r>
            <a:endParaRPr lang="en-US" dirty="0"/>
          </a:p>
          <a:p>
            <a:pPr marL="119063" indent="-107950">
              <a:buFont typeface="Arial" charset="0"/>
              <a:buChar char="•"/>
            </a:pPr>
            <a:r>
              <a:rPr lang="en-US" u="sng" dirty="0"/>
              <a:t>Respiratory transmission</a:t>
            </a:r>
            <a:r>
              <a:rPr lang="en-US" dirty="0"/>
              <a:t>: “The dominant route of transmission of SARS-CoV-2 is respiratory. Growing evidence indicates that the infectious virus can be found in aerosols and in exhaled breath samples.”</a:t>
            </a:r>
          </a:p>
          <a:p>
            <a:pPr marL="119063" indent="-107950">
              <a:buFont typeface="Arial" charset="0"/>
              <a:buChar char="•"/>
            </a:pPr>
            <a:r>
              <a:rPr lang="en-US" u="sng" dirty="0"/>
              <a:t>Direct Contact and Fomite</a:t>
            </a:r>
            <a:r>
              <a:rPr lang="en-US" dirty="0"/>
              <a:t>: “There is currently no conclusive evidence for fomite or direct contact transmission of SARS-CoV-2 in humans.”</a:t>
            </a:r>
          </a:p>
          <a:p>
            <a:pPr marL="119063" indent="-107950">
              <a:buFont typeface="Arial" charset="0"/>
              <a:buChar char="•"/>
            </a:pPr>
            <a:r>
              <a:rPr lang="en-US" u="sng" dirty="0"/>
              <a:t>Domestic Pets and Farm Animals</a:t>
            </a:r>
            <a:r>
              <a:rPr lang="en-US" dirty="0"/>
              <a:t>: No evidence.</a:t>
            </a:r>
          </a:p>
          <a:p>
            <a:pPr marL="119063" indent="-107950">
              <a:buFont typeface="Arial" charset="0"/>
              <a:buChar char="•"/>
            </a:pPr>
            <a:r>
              <a:rPr lang="en-US" u="sng" dirty="0"/>
              <a:t>Vertical Transmission</a:t>
            </a:r>
            <a:r>
              <a:rPr lang="en-US" dirty="0"/>
              <a:t>: Limited infant infection; no confirmed cases of infants infected by breast milk. “Vertical transmission of SARS-CoV-2 rarely occurs”.</a:t>
            </a:r>
          </a:p>
          <a:p>
            <a:pPr marL="119063" indent="-107950">
              <a:buFont typeface="Arial" charset="0"/>
              <a:buChar char="•"/>
            </a:pPr>
            <a:r>
              <a:rPr lang="en-US" u="sng" dirty="0"/>
              <a:t>Fecal-Oral (or Fecal Aerosol):</a:t>
            </a:r>
            <a:r>
              <a:rPr lang="en-US" dirty="0"/>
              <a:t> Low chance – even from aerosols emitted from flushing toilets. (good news for car trips).</a:t>
            </a:r>
          </a:p>
          <a:p>
            <a:pPr marL="119063" indent="-107950">
              <a:buFont typeface="Arial" charset="0"/>
              <a:buChar char="•"/>
            </a:pPr>
            <a:r>
              <a:rPr lang="en-US" u="sng" dirty="0"/>
              <a:t>Sexual Transmission</a:t>
            </a:r>
            <a:r>
              <a:rPr lang="en-US" dirty="0"/>
              <a:t>: No current evidence supports this mode.</a:t>
            </a:r>
          </a:p>
          <a:p>
            <a:pPr marL="119063" indent="-107950">
              <a:buFont typeface="Arial" charset="0"/>
              <a:buChar char="•"/>
            </a:pPr>
            <a:r>
              <a:rPr lang="en-US" u="sng" dirty="0"/>
              <a:t>Bloodborne Transmission</a:t>
            </a:r>
            <a:r>
              <a:rPr lang="en-US" dirty="0"/>
              <a:t>:  No documented case of bloodborne transmission, although 32.9% patients displaying symptoms were found to have viral RNA while 3/307 for general blood samples.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C4C5C-E1C6-7540-ADD4-C63F1CF9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Transmission: A Recent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28C78-893C-A448-BAE8-EF943876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7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D9A01-4036-2E4E-87B9-DAA9CCF2E0DB}"/>
              </a:ext>
            </a:extLst>
          </p:cNvPr>
          <p:cNvSpPr txBox="1"/>
          <p:nvPr/>
        </p:nvSpPr>
        <p:spPr>
          <a:xfrm>
            <a:off x="4974617" y="6137549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Droplet; ~8.1 meters</a:t>
            </a:r>
          </a:p>
          <a:p>
            <a:r>
              <a:rPr lang="en-US" dirty="0">
                <a:solidFill>
                  <a:schemeClr val="bg1"/>
                </a:solidFill>
              </a:rPr>
              <a:t>Aerosol; full domain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91B8524-D91D-2D49-90C5-BB628FDC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Streamwise Wind: Towards the Back of Humanoid Comparison;</a:t>
            </a:r>
            <a:br>
              <a:rPr lang="en-US" dirty="0"/>
            </a:br>
            <a:r>
              <a:rPr lang="en-US" dirty="0"/>
              <a:t>Droplets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1366-12F1-A948-A44D-B0A6C702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84" y="914278"/>
            <a:ext cx="2718486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FECCD1-7B48-724E-8F13-34B630E21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560" y="914278"/>
            <a:ext cx="2718486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738F1-FA55-6F41-956A-3F48C964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335" y="914278"/>
            <a:ext cx="271848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473DAB-3C73-EF44-AF35-6FB623BEA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84" y="2883289"/>
            <a:ext cx="271848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1D8461-A497-A644-8F4B-49EB8DD42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559" y="2883289"/>
            <a:ext cx="2718486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73FC40-EC9F-0446-A4E5-ECCCAA192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9335" y="2883289"/>
            <a:ext cx="2718486" cy="1828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31638E-05A9-2246-8517-801E851EF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210" y="4819902"/>
            <a:ext cx="2718486" cy="1828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0AD79A-DE3D-8349-A875-EFDD975BED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5773" y="4819902"/>
            <a:ext cx="2718486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0144DA-C690-E240-8EF4-362735729F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9335" y="4819902"/>
            <a:ext cx="2718486" cy="1828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E2876CC-A896-E34B-A74F-708318AA0E55}"/>
              </a:ext>
            </a:extLst>
          </p:cNvPr>
          <p:cNvSpPr txBox="1"/>
          <p:nvPr/>
        </p:nvSpPr>
        <p:spPr>
          <a:xfrm>
            <a:off x="36846" y="164401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m/s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A790A-8848-E141-AC71-BE36F227A229}"/>
              </a:ext>
            </a:extLst>
          </p:cNvPr>
          <p:cNvSpPr txBox="1"/>
          <p:nvPr/>
        </p:nvSpPr>
        <p:spPr>
          <a:xfrm>
            <a:off x="36846" y="361302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m/s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463347-1628-F345-AB30-294AFC9187F5}"/>
              </a:ext>
            </a:extLst>
          </p:cNvPr>
          <p:cNvSpPr txBox="1"/>
          <p:nvPr/>
        </p:nvSpPr>
        <p:spPr>
          <a:xfrm>
            <a:off x="-24068" y="554963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m/s</a:t>
            </a:r>
          </a:p>
        </p:txBody>
      </p:sp>
    </p:spTree>
    <p:extLst>
      <p:ext uri="{BB962C8B-B14F-4D97-AF65-F5344CB8AC3E}">
        <p14:creationId xmlns:p14="http://schemas.microsoft.com/office/powerpoint/2010/main" val="414818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91B8524-D91D-2D49-90C5-BB628FDC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Streamwise Wind: Towards the Back of Humanoid Findings;</a:t>
            </a:r>
            <a:br>
              <a:rPr lang="en-US" dirty="0"/>
            </a:br>
            <a:r>
              <a:rPr lang="en-US" dirty="0"/>
              <a:t>Velocity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1FB39-8829-5843-927B-C99421E26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32" y="1091165"/>
            <a:ext cx="407773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B05D5-8F67-484B-9958-91620FB5E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400" y="1091165"/>
            <a:ext cx="407773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1EADAB-D7C8-6847-9836-DC078282B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32" y="4114800"/>
            <a:ext cx="373013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901D4E-27B7-6E4F-ABA1-686ADECFC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531" y="4114800"/>
            <a:ext cx="3647468" cy="274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7598CF-DCD5-EF4C-8BF1-5A77F6016A90}"/>
              </a:ext>
            </a:extLst>
          </p:cNvPr>
          <p:cNvSpPr txBox="1"/>
          <p:nvPr/>
        </p:nvSpPr>
        <p:spPr>
          <a:xfrm>
            <a:off x="1219200" y="5718067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1 m recirculation length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A5652F-45C2-7742-A5BF-5B02DCCEA3B6}"/>
              </a:ext>
            </a:extLst>
          </p:cNvPr>
          <p:cNvSpPr txBox="1"/>
          <p:nvPr/>
        </p:nvSpPr>
        <p:spPr>
          <a:xfrm>
            <a:off x="5699760" y="5705875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2 m recirculation length</a:t>
            </a:r>
          </a:p>
        </p:txBody>
      </p:sp>
    </p:spTree>
    <p:extLst>
      <p:ext uri="{BB962C8B-B14F-4D97-AF65-F5344CB8AC3E}">
        <p14:creationId xmlns:p14="http://schemas.microsoft.com/office/powerpoint/2010/main" val="297772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D9A01-4036-2E4E-87B9-DAA9CCF2E0DB}"/>
              </a:ext>
            </a:extLst>
          </p:cNvPr>
          <p:cNvSpPr txBox="1"/>
          <p:nvPr/>
        </p:nvSpPr>
        <p:spPr>
          <a:xfrm>
            <a:off x="4974617" y="6137549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Droplet; ~8.1 meters</a:t>
            </a:r>
          </a:p>
          <a:p>
            <a:r>
              <a:rPr lang="en-US" dirty="0">
                <a:solidFill>
                  <a:schemeClr val="bg1"/>
                </a:solidFill>
              </a:rPr>
              <a:t>Aerosol; full domain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91B8524-D91D-2D49-90C5-BB628FDC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Streamwise Wind: Towards the Back of Humanoid Comparison; Temperature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2876CC-A896-E34B-A74F-708318AA0E55}"/>
              </a:ext>
            </a:extLst>
          </p:cNvPr>
          <p:cNvSpPr txBox="1"/>
          <p:nvPr/>
        </p:nvSpPr>
        <p:spPr>
          <a:xfrm>
            <a:off x="36846" y="164401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m/s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A790A-8848-E141-AC71-BE36F227A229}"/>
              </a:ext>
            </a:extLst>
          </p:cNvPr>
          <p:cNvSpPr txBox="1"/>
          <p:nvPr/>
        </p:nvSpPr>
        <p:spPr>
          <a:xfrm>
            <a:off x="36846" y="361302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m/s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463347-1628-F345-AB30-294AFC9187F5}"/>
              </a:ext>
            </a:extLst>
          </p:cNvPr>
          <p:cNvSpPr txBox="1"/>
          <p:nvPr/>
        </p:nvSpPr>
        <p:spPr>
          <a:xfrm>
            <a:off x="-24068" y="554963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3EB26-5B16-ED4D-9C6F-11A1EADCA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11" y="2923793"/>
            <a:ext cx="2718486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C2D4F-B3C5-F242-999B-5A0F9D03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868" y="2923793"/>
            <a:ext cx="2718486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CC186-0368-4B47-8FB7-3C09A7D32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25" y="2923793"/>
            <a:ext cx="2718486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BCBB13-9742-DC4C-B496-B933C2525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11" y="4977671"/>
            <a:ext cx="2718486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19FD91-78CE-114D-B5FD-3BCFC5E34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868" y="4977671"/>
            <a:ext cx="2718486" cy="182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3FA0F7-AF3D-CD46-86A5-B1F0745B0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3325" y="4977671"/>
            <a:ext cx="2718486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06CACC-AEC9-4940-9BAD-23958C341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411" y="910532"/>
            <a:ext cx="2718486" cy="182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83752E-21C3-EF42-9875-DB192B484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868" y="910532"/>
            <a:ext cx="2718486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793DD3-F86C-AC44-AAA5-CCB7EEF9AF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3325" y="910532"/>
            <a:ext cx="271848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4D2E23-9511-BC43-8162-B525D6F49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1" b="25877"/>
          <a:stretch/>
        </p:blipFill>
        <p:spPr>
          <a:xfrm>
            <a:off x="894512" y="4667704"/>
            <a:ext cx="6286500" cy="21239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76B042-8CBE-A649-9723-B6271BC32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793" b="32581"/>
          <a:stretch/>
        </p:blipFill>
        <p:spPr>
          <a:xfrm>
            <a:off x="894512" y="3700357"/>
            <a:ext cx="6286500" cy="14220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AC65A2-E150-4747-9E2C-8ECA9F5A47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669" b="34081"/>
          <a:stretch/>
        </p:blipFill>
        <p:spPr>
          <a:xfrm>
            <a:off x="894512" y="2220032"/>
            <a:ext cx="6286500" cy="14061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397709-3FFD-E142-8990-4BE6622B2806}"/>
              </a:ext>
            </a:extLst>
          </p:cNvPr>
          <p:cNvSpPr txBox="1"/>
          <p:nvPr/>
        </p:nvSpPr>
        <p:spPr>
          <a:xfrm>
            <a:off x="21222" y="277679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m/s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858410-04A7-1549-B06E-0292BBBBF39C}"/>
              </a:ext>
            </a:extLst>
          </p:cNvPr>
          <p:cNvSpPr txBox="1"/>
          <p:nvPr/>
        </p:nvSpPr>
        <p:spPr>
          <a:xfrm>
            <a:off x="21222" y="41805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m/s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63B8B4-1BD1-6849-908D-73CBE8B24219}"/>
              </a:ext>
            </a:extLst>
          </p:cNvPr>
          <p:cNvSpPr txBox="1"/>
          <p:nvPr/>
        </p:nvSpPr>
        <p:spPr>
          <a:xfrm>
            <a:off x="21222" y="558431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m/s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500816" cy="1087256"/>
          </a:xfrm>
        </p:spPr>
        <p:txBody>
          <a:bodyPr>
            <a:normAutofit lnSpcReduction="10000"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Max primary droplet deposition extended from 2.8 m to 3.2m (1 m/s) and 8.1m (10 m/s)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Aerosol plume persists to ~4 meters (0 m/s); full domain (&gt;16m for 1 and 10 m/s)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Larger deposition distances as wind increases due to mid-size droplets depositing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91B8524-D91D-2D49-90C5-BB628FDC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Streamwise Wind: Towards the Back of Humanoid Findings;</a:t>
            </a:r>
            <a:br>
              <a:rPr lang="en-US" dirty="0"/>
            </a:br>
            <a:r>
              <a:rPr lang="en-US" dirty="0"/>
              <a:t>Deposition</a:t>
            </a:r>
          </a:p>
        </p:txBody>
      </p:sp>
    </p:spTree>
    <p:extLst>
      <p:ext uri="{BB962C8B-B14F-4D97-AF65-F5344CB8AC3E}">
        <p14:creationId xmlns:p14="http://schemas.microsoft.com/office/powerpoint/2010/main" val="173843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neXflow_Particles_TopR.mp4" descr="oneXflow_Particles_TopR.mp4">
            <a:hlinkClick r:id="" action="ppaction://media"/>
            <a:extLst>
              <a:ext uri="{FF2B5EF4-FFF2-40B4-BE49-F238E27FC236}">
                <a16:creationId xmlns:a16="http://schemas.microsoft.com/office/drawing/2014/main" id="{EC5281EF-EF57-6947-B347-0068FFD57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972" y="1143000"/>
            <a:ext cx="6796057" cy="4572000"/>
          </a:xfrm>
          <a:prstGeom prst="rect">
            <a:avLst/>
          </a:prstGeom>
        </p:spPr>
      </p:pic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500816" cy="1087256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Strong wind from the right suppresses streamwise deposition in favor of spanwise deposition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Aerosol plume again spans the full domain (&gt;&gt;5 meters)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Spanwise Wind: Towards the Right of the Humanoid;</a:t>
            </a:r>
            <a:br>
              <a:rPr lang="en-US" dirty="0"/>
            </a:br>
            <a:r>
              <a:rPr lang="en-US" dirty="0"/>
              <a:t>Deposition, 1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2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enXflow_Particles_TopR.mp4" descr="tenXflow_Particles_TopR.mp4">
            <a:hlinkClick r:id="" action="ppaction://media"/>
            <a:extLst>
              <a:ext uri="{FF2B5EF4-FFF2-40B4-BE49-F238E27FC236}">
                <a16:creationId xmlns:a16="http://schemas.microsoft.com/office/drawing/2014/main" id="{ABB2D846-B8B4-B44F-AF2B-409AB8009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972" y="1143000"/>
            <a:ext cx="6796057" cy="4572000"/>
          </a:xfrm>
          <a:prstGeom prst="rect">
            <a:avLst/>
          </a:prstGeom>
        </p:spPr>
      </p:pic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500816" cy="1087256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Strong wind from the right suppresses streamwise deposition in favor of spanwise deposition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Aerosol plume again spans the full domain (&gt;&gt;5 meters)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Spanwise Wind: Towards the Right of the Humanoid;</a:t>
            </a:r>
            <a:br>
              <a:rPr lang="en-US" dirty="0"/>
            </a:br>
            <a:r>
              <a:rPr lang="en-US" dirty="0"/>
              <a:t>Deposition, 10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Spanwise Wind: Towards the Right of the Humanoid Findings;</a:t>
            </a:r>
            <a:br>
              <a:rPr lang="en-US" dirty="0"/>
            </a:br>
            <a:r>
              <a:rPr lang="en-US" dirty="0"/>
              <a:t>Deposition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05591" cy="1987300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Max primary droplet deposition reduced from 3.2 m to &lt; 3 m (1 m/s) and from 8.1m to 2.5m (10 m/s); significant spanwise deflection (~5 m)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Aerosol plume persists to full domain (&gt;12 m) for 1 and 10 m/s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98BA7-1928-E947-85E8-C1CE09E25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62" y="2405172"/>
            <a:ext cx="6286500" cy="422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244D1-45D5-C941-99AD-FA922E798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391"/>
          <a:stretch/>
        </p:blipFill>
        <p:spPr>
          <a:xfrm>
            <a:off x="4313120" y="2405172"/>
            <a:ext cx="2804378" cy="42291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6858410-04A7-1549-B06E-0292BBBBF39C}"/>
              </a:ext>
            </a:extLst>
          </p:cNvPr>
          <p:cNvSpPr txBox="1"/>
          <p:nvPr/>
        </p:nvSpPr>
        <p:spPr>
          <a:xfrm>
            <a:off x="1742622" y="652441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m/s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63B8B4-1BD1-6849-908D-73CBE8B24219}"/>
              </a:ext>
            </a:extLst>
          </p:cNvPr>
          <p:cNvSpPr txBox="1"/>
          <p:nvPr/>
        </p:nvSpPr>
        <p:spPr>
          <a:xfrm>
            <a:off x="4646478" y="652441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m/s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8B5D6F-2B4B-5C45-87C9-CF8A9A8EC1C9}"/>
              </a:ext>
            </a:extLst>
          </p:cNvPr>
          <p:cNvSpPr txBox="1"/>
          <p:nvPr/>
        </p:nvSpPr>
        <p:spPr>
          <a:xfrm>
            <a:off x="6901032" y="54163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0</a:t>
            </a:r>
            <a:r>
              <a:rPr lang="en-US" dirty="0"/>
              <a:t> = 1000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0392F-EBBE-F741-BF7D-782A4D41B3D7}"/>
              </a:ext>
            </a:extLst>
          </p:cNvPr>
          <p:cNvSpPr txBox="1"/>
          <p:nvPr/>
        </p:nvSpPr>
        <p:spPr>
          <a:xfrm>
            <a:off x="7059312" y="3374069"/>
            <a:ext cx="167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0</a:t>
            </a:r>
            <a:r>
              <a:rPr lang="en-US" dirty="0"/>
              <a:t> = 500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88B638-97DC-8641-8765-7F250B0F3D23}"/>
              </a:ext>
            </a:extLst>
          </p:cNvPr>
          <p:cNvCxnSpPr/>
          <p:nvPr/>
        </p:nvCxnSpPr>
        <p:spPr>
          <a:xfrm flipH="1" flipV="1">
            <a:off x="6091881" y="4485503"/>
            <a:ext cx="1433384" cy="81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D872FE-A9A6-054B-930B-9D553E6C111C}"/>
              </a:ext>
            </a:extLst>
          </p:cNvPr>
          <p:cNvCxnSpPr>
            <a:cxnSpLocks/>
          </p:cNvCxnSpPr>
          <p:nvPr/>
        </p:nvCxnSpPr>
        <p:spPr>
          <a:xfrm flipH="1">
            <a:off x="5592130" y="3595994"/>
            <a:ext cx="1433384" cy="40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28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Relative Risk at 12 Locations, 0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05591" cy="1987300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To avoid speaking in terms of definitive infection probability, we define an </a:t>
            </a:r>
            <a:r>
              <a:rPr lang="en-US" i="1" kern="0" dirty="0"/>
              <a:t>infection index </a:t>
            </a:r>
            <a:r>
              <a:rPr lang="en-US" kern="0" dirty="0"/>
              <a:t>that is simply the particular virtual probe infection probability normalized by the maximum predicted infection probability for all probes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The infection index, therefore, allows for overviews in terms of relative risk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Standing probe location showed virtually zero risk and will not be shown</a:t>
            </a:r>
          </a:p>
          <a:p>
            <a:pPr marL="236538" indent="-225425">
              <a:buFont typeface="Arial" charset="0"/>
              <a:buChar char="•"/>
            </a:pPr>
            <a:endParaRPr lang="en-US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E3D0DD-32C3-4E4F-94FD-2E90C78E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34" y="3333641"/>
            <a:ext cx="3805595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A2F82-43B0-6841-B8B8-2C263DB0D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33641"/>
            <a:ext cx="3730130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BD3011-97A4-354C-8770-28946323A418}"/>
              </a:ext>
            </a:extLst>
          </p:cNvPr>
          <p:cNvSpPr txBox="1"/>
          <p:nvPr/>
        </p:nvSpPr>
        <p:spPr>
          <a:xfrm>
            <a:off x="1455822" y="624816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Sitting position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03A69-F0E2-7840-B799-B41B3B754E01}"/>
              </a:ext>
            </a:extLst>
          </p:cNvPr>
          <p:cNvSpPr txBox="1"/>
          <p:nvPr/>
        </p:nvSpPr>
        <p:spPr>
          <a:xfrm>
            <a:off x="5936052" y="624816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position</a:t>
            </a:r>
          </a:p>
        </p:txBody>
      </p:sp>
    </p:spTree>
    <p:extLst>
      <p:ext uri="{BB962C8B-B14F-4D97-AF65-F5344CB8AC3E}">
        <p14:creationId xmlns:p14="http://schemas.microsoft.com/office/powerpoint/2010/main" val="14753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Relative Risk at 12 Locations, 1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126E4-17FC-E04A-A70D-86E77B88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88" y="1828800"/>
            <a:ext cx="4351820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882178-B02F-1942-90A2-1F272A28F67E}"/>
              </a:ext>
            </a:extLst>
          </p:cNvPr>
          <p:cNvSpPr txBox="1"/>
          <p:nvPr/>
        </p:nvSpPr>
        <p:spPr>
          <a:xfrm>
            <a:off x="1455822" y="512922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Sitting position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9C058-FFC1-D943-912B-96E308A9E3C5}"/>
              </a:ext>
            </a:extLst>
          </p:cNvPr>
          <p:cNvSpPr txBox="1"/>
          <p:nvPr/>
        </p:nvSpPr>
        <p:spPr>
          <a:xfrm>
            <a:off x="5936052" y="512922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position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2A8EB39-46BC-EA44-B7C3-CDF1F1184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5712916"/>
            <a:ext cx="8305591" cy="1145084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Sitting position caries larger risk at down stream locations (past 1 meter)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Risk can increase for sitting position at higher distances: 12&amp;15 m risk are greater than 9 m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Level position (mostly) monotonically decreases with increasing distance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76DBD2-AC32-8744-A34A-63B636A0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4" y="1828800"/>
            <a:ext cx="435181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9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Relative Risk at 12 Locations, 10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91173-9ED1-3341-83C1-0168D125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8" y="1828800"/>
            <a:ext cx="4351818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DFC0D9-2134-9E45-BAF7-36BF318EB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30" y="1828800"/>
            <a:ext cx="4351818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16797-D1BC-674A-B371-6E58E0FB2C0A}"/>
              </a:ext>
            </a:extLst>
          </p:cNvPr>
          <p:cNvSpPr txBox="1"/>
          <p:nvPr/>
        </p:nvSpPr>
        <p:spPr>
          <a:xfrm>
            <a:off x="1455822" y="512922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Sitting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90696-D0A2-9740-9BC0-DADE36F129B9}"/>
              </a:ext>
            </a:extLst>
          </p:cNvPr>
          <p:cNvSpPr txBox="1"/>
          <p:nvPr/>
        </p:nvSpPr>
        <p:spPr>
          <a:xfrm>
            <a:off x="5936052" y="512922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position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0FCC341-CE18-E344-B864-20246D417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5712916"/>
            <a:ext cx="8305591" cy="1145084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Sitting position caries larger risk at down stream locations (past 1 meter)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Risk can increase for sitting position at higher distances: 9&amp;12 m risk are greater than 6 m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Risk can increase for level position at higher distances: 6 m risk is greater than 3 m</a:t>
            </a:r>
          </a:p>
        </p:txBody>
      </p:sp>
    </p:spTree>
    <p:extLst>
      <p:ext uri="{BB962C8B-B14F-4D97-AF65-F5344CB8AC3E}">
        <p14:creationId xmlns:p14="http://schemas.microsoft.com/office/powerpoint/2010/main" val="15321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4C5C-E1C6-7540-ADD4-C63F1CF9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 of SARS-CoV-2 Aerosols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28C78-893C-A448-BAE8-EF943876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F898895-0685-A34E-9144-088676489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14073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/>
              <a:t>Aerosol and Surface Stability of SARS-CoV-2 as Compared with SARS-CoV-1</a:t>
            </a:r>
            <a:r>
              <a:rPr lang="en-US" dirty="0"/>
              <a:t>”, van </a:t>
            </a:r>
            <a:r>
              <a:rPr lang="en-US" dirty="0" err="1"/>
              <a:t>Doremalen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New England Journal of Medicine, April 16, 2020.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454703-0E56-AC42-9613-FC60BA2E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1" y="2430278"/>
            <a:ext cx="5188233" cy="38277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60FDE6-0F92-2B4E-8BDE-7B28D4912E96}"/>
              </a:ext>
            </a:extLst>
          </p:cNvPr>
          <p:cNvSpPr txBox="1"/>
          <p:nvPr/>
        </p:nvSpPr>
        <p:spPr>
          <a:xfrm>
            <a:off x="706289" y="6264940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van </a:t>
            </a:r>
            <a:r>
              <a:rPr lang="en-US" dirty="0" err="1"/>
              <a:t>Doremalen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NEJM,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C4B80-BB45-7C47-90E7-4ACFDDEF7731}"/>
              </a:ext>
            </a:extLst>
          </p:cNvPr>
          <p:cNvSpPr txBox="1"/>
          <p:nvPr/>
        </p:nvSpPr>
        <p:spPr>
          <a:xfrm>
            <a:off x="5426397" y="2266667"/>
            <a:ext cx="3620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Excerpts: (modified/curtailed): </a:t>
            </a:r>
          </a:p>
          <a:p>
            <a:endParaRPr lang="en-US" sz="1200" i="1" dirty="0"/>
          </a:p>
          <a:p>
            <a:r>
              <a:rPr lang="en-US" sz="1200" i="1" dirty="0"/>
              <a:t>The half-lives of SARS-CoV-2 and SARS-CoV-1 were similar in aerosols, with median estimates of approximately 1.1 to 1.2 hours</a:t>
            </a:r>
          </a:p>
          <a:p>
            <a:endParaRPr lang="en-US" sz="1200" i="1" dirty="0"/>
          </a:p>
          <a:p>
            <a:r>
              <a:rPr lang="en-US" sz="1200" i="1" dirty="0"/>
              <a:t>Stability of SARS-CoV-2 was similar to that of SARS-CoV-1 under the experimental circumstances tested. </a:t>
            </a:r>
          </a:p>
          <a:p>
            <a:endParaRPr lang="en-US" sz="1200" i="1" dirty="0"/>
          </a:p>
          <a:p>
            <a:r>
              <a:rPr lang="en-US" sz="1200" i="1" dirty="0"/>
              <a:t>Differences in the epidemiologic characteristics of these viruses probably arise due to higher viral loads in the upper respiratory tract and the potential for persons infected with SARS-CoV-2 to shed and transmit the virus while asymptomatic.</a:t>
            </a:r>
            <a:r>
              <a:rPr lang="en-US" sz="1200" i="1" baseline="30000" dirty="0">
                <a:hlinkClick r:id="rId3"/>
              </a:rPr>
              <a:t>3,4</a:t>
            </a:r>
            <a:r>
              <a:rPr lang="en-US" sz="1200" i="1" dirty="0"/>
              <a:t> </a:t>
            </a:r>
          </a:p>
          <a:p>
            <a:endParaRPr lang="en-US" sz="1200" i="1" dirty="0"/>
          </a:p>
          <a:p>
            <a:r>
              <a:rPr lang="en-US" sz="1200" i="1" dirty="0"/>
              <a:t>Our results indicate that aerosol and fomite transmission of SARS-CoV-2 is plausible, since the virus can remain viable and infectious in aerosols for hours and on surfaces up to days (depending on the inoculum shed). </a:t>
            </a:r>
          </a:p>
        </p:txBody>
      </p:sp>
    </p:spTree>
    <p:extLst>
      <p:ext uri="{BB962C8B-B14F-4D97-AF65-F5344CB8AC3E}">
        <p14:creationId xmlns:p14="http://schemas.microsoft.com/office/powerpoint/2010/main" val="29573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Inhaled Droplet Size, 1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05591" cy="1987300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Droplet diameter at inhalation time for three downstream virtual probe locations: sitting position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Simulations suggest inhalation events at long length- (15 m) and time-scales (60s)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0505B-5647-8847-9342-797EA40B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74900"/>
            <a:ext cx="6096000" cy="448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CCA52B-50F9-C64F-ABCD-52601F657160}"/>
              </a:ext>
            </a:extLst>
          </p:cNvPr>
          <p:cNvSpPr txBox="1"/>
          <p:nvPr/>
        </p:nvSpPr>
        <p:spPr>
          <a:xfrm>
            <a:off x="3925825" y="5280402"/>
            <a:ext cx="342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binning of diameter is due to initial binning of cough droplet distribution (16 in size) </a:t>
            </a:r>
          </a:p>
        </p:txBody>
      </p:sp>
    </p:spTree>
    <p:extLst>
      <p:ext uri="{BB962C8B-B14F-4D97-AF65-F5344CB8AC3E}">
        <p14:creationId xmlns:p14="http://schemas.microsoft.com/office/powerpoint/2010/main" val="130369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Relative Risk: Preliminary Uncertainty Quantification (UQ)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05591" cy="1987300"/>
          </a:xfrm>
        </p:spPr>
        <p:txBody>
          <a:bodyPr>
            <a:normAutofit lnSpcReduction="10000"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The infection model includes parameters such as: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Receptor radius, i.e., particles crossing a virtual sphere have a 50% probability of being inhaled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Plaque Forming Units (PFU) per droplet (dominant in the virtual probe location shown below)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ln(k) parameter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Probability of deposition based on </a:t>
            </a:r>
            <a:r>
              <a:rPr lang="en-US" kern="0" dirty="0" err="1"/>
              <a:t>Heyder</a:t>
            </a:r>
            <a:r>
              <a:rPr lang="en-US" kern="0" dirty="0"/>
              <a:t>, 2004</a:t>
            </a:r>
          </a:p>
          <a:p>
            <a:pPr marL="236538" indent="-225425">
              <a:buFont typeface="Arial" charset="0"/>
              <a:buChar char="•"/>
            </a:pPr>
            <a:r>
              <a:rPr lang="en-US" u="sng" kern="0" dirty="0"/>
              <a:t>Research Thrust</a:t>
            </a:r>
            <a:r>
              <a:rPr lang="en-US" kern="0" dirty="0"/>
              <a:t>: Improved UQ for each of the above should a future funding portfolio emerge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6918F-66BA-A645-80D8-09A2B83C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6" y="3452623"/>
            <a:ext cx="373013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1F5ED-3185-F942-9B85-5A3C419BCD5A}"/>
              </a:ext>
            </a:extLst>
          </p:cNvPr>
          <p:cNvSpPr txBox="1"/>
          <p:nvPr/>
        </p:nvSpPr>
        <p:spPr>
          <a:xfrm>
            <a:off x="815703" y="6467922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Six meters downstream, sitting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7A950-2FC5-FA49-B7CD-989DB296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81" y="3452623"/>
            <a:ext cx="3704095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90B07C-56E6-5444-931B-0C127AC553F1}"/>
              </a:ext>
            </a:extLst>
          </p:cNvPr>
          <p:cNvSpPr txBox="1"/>
          <p:nvPr/>
        </p:nvSpPr>
        <p:spPr>
          <a:xfrm>
            <a:off x="4696589" y="6135223"/>
            <a:ext cx="454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sz="1200" b="1" dirty="0"/>
              <a:t>Deposition of inhaled particles in the human respiratory tract and consequences for regional targeting in respiratory drug delivery</a:t>
            </a:r>
            <a:r>
              <a:rPr lang="en-US" sz="1200" dirty="0"/>
              <a:t>”, </a:t>
            </a:r>
            <a:r>
              <a:rPr lang="en-US" sz="1200" dirty="0" err="1"/>
              <a:t>Heyder</a:t>
            </a:r>
            <a:r>
              <a:rPr lang="en-US" sz="1200" dirty="0"/>
              <a:t>, Proc. Amer. Thor. Soc 1 (4) (2004).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231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5"/>
            <a:ext cx="7543800" cy="542876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A multi-physics approach to model pathogen transport emanating from synthetic coughs and breathing was outlined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Credibility of the simulation tool for this application space, Sierra/Fuego, was established: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Eulerian/point-</a:t>
            </a:r>
            <a:r>
              <a:rPr lang="en-US" dirty="0" err="1"/>
              <a:t>Lagrangian</a:t>
            </a:r>
            <a:r>
              <a:rPr lang="en-US" dirty="0"/>
              <a:t>, variable-density (energy and species transport) turbulent, low-Mach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Standing and kneeling humanoid configurations with and without a) plexiglass shielding and b) wind, outlined the dominant physics: mis-aligned velocity </a:t>
            </a:r>
            <a:r>
              <a:rPr lang="en-US" dirty="0" err="1"/>
              <a:t>wrt</a:t>
            </a:r>
            <a:r>
              <a:rPr lang="en-US" dirty="0"/>
              <a:t> gravity pulse buoyant jet with vortex rollup and breakdown that drives preferential aerosol transport of evaporating droplets as they transition to droplet nuclei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Simulations in open-space were linked to a probability of infection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Simulation studies demonstrate: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3 meter and beyond primary deposition distances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Long length- and time-scales for transport of aerosols in even moderate crossflow (1 m/s)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70F83DF-B0B8-104B-AEA2-C126961BB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305591" cy="5416301"/>
          </a:xfrm>
        </p:spPr>
        <p:txBody>
          <a:bodyPr>
            <a:normAutofit fontScale="92500" lnSpcReduction="10000"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kern="0" dirty="0"/>
              <a:t>Funding Portfolios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Sandia Lab Directed Research and Development COVID-19 FY20 (ESRF, Witkowski)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dirty="0"/>
              <a:t>This research was supported by the DOE Office of Science through the National Virtual Biotechnology Laboratory, a consortium of DOE national laboratories focused on response to COVID-19, with funding provided by the Coronavirus CARES Act </a:t>
            </a:r>
          </a:p>
          <a:p>
            <a:pPr marL="236538" indent="-225425">
              <a:buFont typeface="Arial" charset="0"/>
              <a:buChar char="•"/>
            </a:pPr>
            <a:r>
              <a:rPr lang="en-US" kern="0" dirty="0"/>
              <a:t>People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The Domino/Amann household, “</a:t>
            </a:r>
            <a:r>
              <a:rPr lang="en-US" i="1" kern="0" dirty="0"/>
              <a:t>Could you please hand me that cough – argh, I mean, water bottle</a:t>
            </a:r>
            <a:r>
              <a:rPr lang="en-US" kern="0" dirty="0"/>
              <a:t>”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LDRD Teammates: Flint Pierce (1541) and Joshua Hubbard (1514)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LDRD Oversite team: Walt Witkowski (1540) and Keith </a:t>
            </a:r>
            <a:r>
              <a:rPr lang="en-US" kern="0" dirty="0" err="1"/>
              <a:t>Matzen</a:t>
            </a:r>
            <a:r>
              <a:rPr lang="en-US" kern="0" dirty="0"/>
              <a:t> (1000)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Professor Gianluca </a:t>
            </a:r>
            <a:r>
              <a:rPr lang="en-US" kern="0" dirty="0" err="1"/>
              <a:t>Iaccarino</a:t>
            </a:r>
            <a:r>
              <a:rPr lang="en-US" kern="0" dirty="0"/>
              <a:t> (Stanford)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Professor Lydia </a:t>
            </a:r>
            <a:r>
              <a:rPr lang="en-US" dirty="0" err="1"/>
              <a:t>Bourouiba</a:t>
            </a:r>
            <a:r>
              <a:rPr lang="en-US" dirty="0"/>
              <a:t> (MIT)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dirty="0"/>
              <a:t>Monica Carriere (1545)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dirty="0"/>
              <a:t>CARES Act “</a:t>
            </a:r>
            <a:r>
              <a:rPr lang="en-US" kern="0" dirty="0"/>
              <a:t>Viral Fate and Transport” teammates from ANL, LLNL, SNL, LANL, BNL, LBL, PNNL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kern="0" dirty="0"/>
              <a:t>SNL Institutional HPC Team – more that 4 million CPU hours on Ghost</a:t>
            </a:r>
          </a:p>
          <a:p>
            <a:pPr marL="11113" indent="0">
              <a:buNone/>
            </a:pPr>
            <a:r>
              <a:rPr lang="en-US" kern="0" dirty="0"/>
              <a:t>For More Information:</a:t>
            </a:r>
          </a:p>
          <a:p>
            <a:pPr marL="296863" indent="-285750">
              <a:buFont typeface="Arial" panose="020B0604020202020204" pitchFamily="34" charset="0"/>
              <a:buChar char="•"/>
            </a:pPr>
            <a:r>
              <a:rPr lang="en-US" kern="0" dirty="0"/>
              <a:t>“</a:t>
            </a:r>
            <a:r>
              <a:rPr lang="en-US" b="1" dirty="0"/>
              <a:t>A Multi-physics Computational Investigation of Droplet Pathogen Transport Emanating from Synthetic Coughs and Breathing</a:t>
            </a:r>
            <a:r>
              <a:rPr lang="en-US" dirty="0"/>
              <a:t>”, Domino, Pierce, and Hubbard, Accepted to Atomization and Sprays, 11/2020</a:t>
            </a:r>
          </a:p>
          <a:p>
            <a:pPr marL="296863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b="1" dirty="0"/>
              <a:t>A Case Study on Pathogen Transport, Deposition, Evaporation, and Transmission: Linking High-Fidelity Computational Fluid Dynamics Simulations to Probability of Infection</a:t>
            </a:r>
            <a:r>
              <a:rPr lang="en-US" dirty="0"/>
              <a:t>”, Domino, submitted to International Journal of CFD, 01/13/2021</a:t>
            </a:r>
          </a:p>
          <a:p>
            <a:pPr marL="29686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96863" indent="-28575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455977" lvl="1" indent="-225425">
              <a:buFont typeface="Arial" charset="0"/>
              <a:buChar char="•"/>
            </a:pPr>
            <a:endParaRPr lang="en-US" dirty="0"/>
          </a:p>
          <a:p>
            <a:pPr marL="455977" lvl="1" indent="-225425">
              <a:buFont typeface="Arial" charset="0"/>
              <a:buChar char="•"/>
            </a:pPr>
            <a:endParaRPr lang="en-US" dirty="0"/>
          </a:p>
          <a:p>
            <a:pPr marL="455977" lvl="1" indent="-225425">
              <a:buFont typeface="Arial" charset="0"/>
              <a:buChar char="•"/>
            </a:pPr>
            <a:endParaRPr lang="en-US" dirty="0"/>
          </a:p>
          <a:p>
            <a:pPr marL="455977" lvl="1" indent="-225425">
              <a:buFont typeface="Arial" charset="0"/>
              <a:buChar char="•"/>
            </a:pPr>
            <a:endParaRPr lang="en-US" kern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AD693-E31A-4A48-A81B-3758A77B508B}"/>
              </a:ext>
            </a:extLst>
          </p:cNvPr>
          <p:cNvSpPr txBox="1"/>
          <p:nvPr/>
        </p:nvSpPr>
        <p:spPr>
          <a:xfrm>
            <a:off x="268089" y="534164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8076193" cy="570225"/>
          </a:xfrm>
        </p:spPr>
        <p:txBody>
          <a:bodyPr/>
          <a:lstStyle/>
          <a:p>
            <a:r>
              <a:rPr lang="en-US" dirty="0"/>
              <a:t>Extra/Supplemental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AD693-E31A-4A48-A81B-3758A77B508B}"/>
              </a:ext>
            </a:extLst>
          </p:cNvPr>
          <p:cNvSpPr txBox="1"/>
          <p:nvPr/>
        </p:nvSpPr>
        <p:spPr>
          <a:xfrm>
            <a:off x="268089" y="534164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486793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Discretization: </a:t>
            </a:r>
            <a:br>
              <a:rPr lang="en-US" dirty="0"/>
            </a:br>
            <a:r>
              <a:rPr lang="en-US" dirty="0"/>
              <a:t>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22238" indent="-111125">
              <a:buFont typeface="Arial" charset="0"/>
              <a:buChar char="•"/>
            </a:pPr>
            <a:r>
              <a:rPr lang="en-US" dirty="0"/>
              <a:t>A combination between the edge-based vertex-centered and FEM is the method known as Control Volume Finite Element (CVFEM) (Hex, Tet, </a:t>
            </a:r>
            <a:r>
              <a:rPr lang="en-US" dirty="0" err="1"/>
              <a:t>Pyr</a:t>
            </a:r>
            <a:r>
              <a:rPr lang="en-US" dirty="0"/>
              <a:t>, Wedge)</a:t>
            </a:r>
          </a:p>
          <a:p>
            <a:pPr marL="122238" indent="-111125">
              <a:buFont typeface="Arial" charset="0"/>
              <a:buChar char="•"/>
            </a:pPr>
            <a:r>
              <a:rPr lang="en-US" dirty="0"/>
              <a:t>A dual mesh is constructed to obtain flux and volume quadrature locations</a:t>
            </a:r>
          </a:p>
          <a:p>
            <a:pPr marL="122238" indent="-111125">
              <a:buFont typeface="Arial" charset="0"/>
              <a:buChar char="•"/>
            </a:pPr>
            <a:r>
              <a:rPr lang="en-US" dirty="0"/>
              <a:t>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037406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384950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037406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384950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61333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61333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61333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037406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6617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032649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371142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4812005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4823580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625405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616035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00250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39850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47298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395178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53347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484933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36633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36518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10663" y="365342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065274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054298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3681678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412775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067713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39675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39675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65238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65238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366073" y="5869062"/>
            <a:ext cx="380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assembles 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A</a:t>
            </a:r>
            <a:r>
              <a:rPr lang="en-US" baseline="-25000" dirty="0" err="1">
                <a:latin typeface="Garamond" charset="0"/>
                <a:ea typeface="Garamond" charset="0"/>
                <a:cs typeface="Garamond" charset="0"/>
              </a:rPr>
              <a:t>j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and Vol</a:t>
            </a:r>
            <a:r>
              <a:rPr lang="en-US" baseline="-25000" dirty="0">
                <a:latin typeface="Garamond" charset="0"/>
                <a:ea typeface="Garamond" charset="0"/>
                <a:cs typeface="Garamond" charset="0"/>
              </a:rPr>
              <a:t>k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to edges and nodes, respectively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2238" indent="-122238">
              <a:buFont typeface="Arial" charset="0"/>
              <a:buChar char="•"/>
            </a:pPr>
            <a:r>
              <a:rPr lang="en-US" dirty="0"/>
              <a:t>Integration-by-parts over test function w:</a:t>
            </a:r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r>
              <a:rPr lang="en-US" dirty="0"/>
              <a:t>However, define a test function, w, as a piece-wise constant function (Heaviside) to be 1 inside the dual volume and 0 outside. Gradient is a Dirac-delta function:</a:t>
            </a:r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 marL="122238" indent="-122238">
              <a:buFont typeface="Arial" charset="0"/>
              <a:buChar char="•"/>
            </a:pPr>
            <a:r>
              <a:rPr lang="en-US" dirty="0"/>
              <a:t>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295731" y="5408977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b="0" i="1" baseline="30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731" y="5408977"/>
                <a:ext cx="2460994" cy="697179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4C463EE-586C-A645-9811-A4C3E1C7F181}"/>
              </a:ext>
            </a:extLst>
          </p:cNvPr>
          <p:cNvCxnSpPr>
            <a:cxnSpLocks/>
          </p:cNvCxnSpPr>
          <p:nvPr/>
        </p:nvCxnSpPr>
        <p:spPr>
          <a:xfrm flipV="1">
            <a:off x="2863382" y="4010064"/>
            <a:ext cx="36576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D1181-D895-F84D-823B-560128924A45}"/>
              </a:ext>
            </a:extLst>
          </p:cNvPr>
          <p:cNvSpPr txBox="1"/>
          <p:nvPr/>
        </p:nvSpPr>
        <p:spPr>
          <a:xfrm>
            <a:off x="3271397" y="37967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</a:t>
            </a:r>
            <a:r>
              <a:rPr lang="en-US" sz="1400" baseline="-25000" dirty="0" err="1"/>
              <a:t>j</a:t>
            </a:r>
            <a:endParaRPr lang="en-US" sz="1400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EACDE5-E4DC-5746-BDB7-C13C95DE76CA}"/>
              </a:ext>
            </a:extLst>
          </p:cNvPr>
          <p:cNvSpPr txBox="1"/>
          <p:nvPr/>
        </p:nvSpPr>
        <p:spPr>
          <a:xfrm>
            <a:off x="1720261" y="3986679"/>
            <a:ext cx="488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</a:t>
            </a:r>
            <a:r>
              <a:rPr lang="en-US" sz="1400" baseline="-250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92815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182929" cy="3306153"/>
          </a:xfrm>
        </p:spPr>
        <p:txBody>
          <a:bodyPr>
            <a:normAutofit/>
          </a:bodyPr>
          <a:lstStyle/>
          <a:p>
            <a:pPr marL="122238" indent="-111125">
              <a:buFont typeface="Arial" charset="0"/>
              <a:buChar char="•"/>
            </a:pPr>
            <a:r>
              <a:rPr lang="en-US" dirty="0"/>
              <a:t>CVFEM can be viewed as Petrov-</a:t>
            </a:r>
            <a:r>
              <a:rPr lang="en-US" dirty="0" err="1"/>
              <a:t>Galerkin</a:t>
            </a:r>
            <a:r>
              <a:rPr lang="en-US" dirty="0"/>
              <a:t> method</a:t>
            </a:r>
          </a:p>
          <a:p>
            <a:pPr marL="122238" indent="-111125">
              <a:buFont typeface="Arial" charset="0"/>
              <a:buChar char="•"/>
            </a:pPr>
            <a:r>
              <a:rPr lang="en-US" dirty="0"/>
              <a:t>The method can also be promoted in polynomial space, see Domino, </a:t>
            </a:r>
            <a:r>
              <a:rPr lang="en-US" i="1" dirty="0"/>
              <a:t>CTRSP</a:t>
            </a:r>
            <a:r>
              <a:rPr lang="en-US" dirty="0"/>
              <a:t>, 2014 as a first example of low-Mach fluids algorithm – or Domino, </a:t>
            </a:r>
            <a:r>
              <a:rPr lang="en-US" i="1" dirty="0"/>
              <a:t>JCP</a:t>
            </a:r>
            <a:r>
              <a:rPr lang="en-US" dirty="0"/>
              <a:t>, 2018</a:t>
            </a:r>
          </a:p>
          <a:p>
            <a:pPr marL="122238" indent="-111125">
              <a:buFont typeface="Arial" charset="0"/>
              <a:buChar char="•"/>
            </a:pPr>
            <a:r>
              <a:rPr lang="en-US" dirty="0"/>
              <a:t>Research Thrust: Possible higher efficiency on NGP due to increased local work)</a:t>
            </a:r>
          </a:p>
          <a:p>
            <a:pPr marL="122238" indent="-111125">
              <a:buFont typeface="Arial" charset="0"/>
              <a:buChar char="•"/>
            </a:pPr>
            <a:r>
              <a:rPr lang="en-US" dirty="0"/>
              <a:t>Suitability of higher-order for LES is an open argument – especially when other errors/uncertainties exist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9" y="4231968"/>
            <a:ext cx="2372955" cy="2229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95" y="4015946"/>
            <a:ext cx="1617551" cy="24182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963" y="6430489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9317" y="6430489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Dual-volume for promoted quad4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97"/>
          <a:stretch/>
        </p:blipFill>
        <p:spPr>
          <a:xfrm>
            <a:off x="6047434" y="868862"/>
            <a:ext cx="2112353" cy="13530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0"/>
          <a:stretch/>
        </p:blipFill>
        <p:spPr>
          <a:xfrm>
            <a:off x="6047434" y="2002056"/>
            <a:ext cx="2193741" cy="13530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66409" y="3206080"/>
            <a:ext cx="2986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Rotating cube (Re 4000, RPM 3600)</a:t>
            </a:r>
          </a:p>
          <a:p>
            <a:pPr algn="ctr"/>
            <a:r>
              <a:rPr lang="en-US" sz="1400" dirty="0"/>
              <a:t>P=1 (top) and P=2 (bottom)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5A9EC-0BF1-0B47-9023-3C730EE63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690" y="4383584"/>
            <a:ext cx="3778499" cy="18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Established Code Credibility; The Effect of Solids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02336" cy="5284777"/>
          </a:xfrm>
        </p:spPr>
        <p:txBody>
          <a:bodyPr>
            <a:normAutofit/>
          </a:bodyPr>
          <a:lstStyle/>
          <a:p>
            <a:pPr marL="122238" indent="-122238">
              <a:buFont typeface="Arial" charset="0"/>
              <a:buChar char="•"/>
            </a:pPr>
            <a:r>
              <a:rPr lang="en-US" dirty="0"/>
              <a:t>Modified </a:t>
            </a:r>
            <a:r>
              <a:rPr lang="en-US" dirty="0" err="1"/>
              <a:t>Ranz</a:t>
            </a:r>
            <a:r>
              <a:rPr lang="en-US" dirty="0"/>
              <a:t> and Marshall, 1952 evaporation curves; 0% RH to include the effects of solids concentrations</a:t>
            </a:r>
          </a:p>
          <a:p>
            <a:pPr marL="122238" indent="-122238">
              <a:buFont typeface="Arial" charset="0"/>
              <a:buChar char="•"/>
            </a:pPr>
            <a:r>
              <a:rPr lang="en-US" dirty="0"/>
              <a:t>Vapor pressure simply reduced via </a:t>
            </a:r>
            <a:r>
              <a:rPr lang="en-US" dirty="0" err="1"/>
              <a:t>Raoult’s</a:t>
            </a:r>
            <a:r>
              <a:rPr lang="en-US" dirty="0"/>
              <a:t> law</a:t>
            </a:r>
          </a:p>
          <a:p>
            <a:pPr marL="122238" indent="-122238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3ADD9-D7E5-534D-B3DA-C7659C37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6" y="2514600"/>
            <a:ext cx="6121400" cy="434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28F50B-58FA-B34D-9789-282BE9671C04}"/>
              </a:ext>
            </a:extLst>
          </p:cNvPr>
          <p:cNvCxnSpPr>
            <a:cxnSpLocks/>
          </p:cNvCxnSpPr>
          <p:nvPr/>
        </p:nvCxnSpPr>
        <p:spPr>
          <a:xfrm flipH="1">
            <a:off x="6205304" y="5614621"/>
            <a:ext cx="652696" cy="7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44AC8-DFD2-2345-88B4-AA2C3AC22971}"/>
              </a:ext>
            </a:extLst>
          </p:cNvPr>
          <p:cNvSpPr txBox="1"/>
          <p:nvPr/>
        </p:nvSpPr>
        <p:spPr>
          <a:xfrm>
            <a:off x="6858000" y="5337622"/>
            <a:ext cx="2126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Minimal mass model (99.5% H</a:t>
            </a:r>
            <a:r>
              <a:rPr lang="en-US" baseline="-25000" dirty="0"/>
              <a:t>2</a:t>
            </a:r>
            <a:r>
              <a:rPr lang="en-US" dirty="0"/>
              <a:t>0) primarily used in production simulations</a:t>
            </a:r>
          </a:p>
        </p:txBody>
      </p:sp>
    </p:spTree>
    <p:extLst>
      <p:ext uri="{BB962C8B-B14F-4D97-AF65-F5344CB8AC3E}">
        <p14:creationId xmlns:p14="http://schemas.microsoft.com/office/powerpoint/2010/main" val="285082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7893013" cy="570225"/>
          </a:xfrm>
        </p:spPr>
        <p:txBody>
          <a:bodyPr/>
          <a:lstStyle/>
          <a:p>
            <a:r>
              <a:rPr lang="en-US" dirty="0"/>
              <a:t>The Role of Masks in Droplet/Transmission Suppression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30AF3A-1DAB-5F4B-92E1-DB576D73FBF3}"/>
              </a:ext>
            </a:extLst>
          </p:cNvPr>
          <p:cNvCxnSpPr>
            <a:cxnSpLocks/>
          </p:cNvCxnSpPr>
          <p:nvPr/>
        </p:nvCxnSpPr>
        <p:spPr>
          <a:xfrm>
            <a:off x="4325134" y="4784943"/>
            <a:ext cx="2827105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7122B3-69F0-724D-A076-9B406364ADAF}"/>
              </a:ext>
            </a:extLst>
          </p:cNvPr>
          <p:cNvSpPr txBox="1"/>
          <p:nvPr/>
        </p:nvSpPr>
        <p:spPr>
          <a:xfrm>
            <a:off x="5026792" y="4946401"/>
            <a:ext cx="21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2.65 meters = 8’ 8”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401DC-6522-EB45-8B30-611B0FCB2728}"/>
              </a:ext>
            </a:extLst>
          </p:cNvPr>
          <p:cNvSpPr txBox="1"/>
          <p:nvPr/>
        </p:nvSpPr>
        <p:spPr>
          <a:xfrm>
            <a:off x="2277328" y="6459106"/>
            <a:ext cx="592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Yang </a:t>
            </a:r>
            <a:r>
              <a:rPr lang="en-US" i="1" dirty="0"/>
              <a:t>et al</a:t>
            </a:r>
            <a:r>
              <a:rPr lang="en-US" dirty="0"/>
              <a:t>., J of Aerosol Medicine, 20(4), 2007.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48BE8F-6A8E-7445-AA78-6FCF85362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8" r="5898"/>
          <a:stretch/>
        </p:blipFill>
        <p:spPr>
          <a:xfrm>
            <a:off x="274524" y="3282580"/>
            <a:ext cx="4296426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A8EB2-1100-0447-9405-B8BFB1202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7" r="7072"/>
          <a:stretch/>
        </p:blipFill>
        <p:spPr>
          <a:xfrm>
            <a:off x="4686502" y="3282580"/>
            <a:ext cx="4183694" cy="3200400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E265ECD-9856-8A41-8D67-6B111394E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738873" cy="1987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“The size and concentration of droplets generated by coughing in human subjects</a:t>
            </a:r>
            <a:r>
              <a:rPr lang="en-US" dirty="0"/>
              <a:t>”, Yang </a:t>
            </a:r>
            <a:r>
              <a:rPr lang="en-US" i="1" dirty="0"/>
              <a:t>et al.</a:t>
            </a:r>
            <a:r>
              <a:rPr lang="en-US" dirty="0"/>
              <a:t>, J. of Aerosol Medicine, 20(4), 2007</a:t>
            </a:r>
          </a:p>
          <a:p>
            <a:pPr>
              <a:buFont typeface="Arial" charset="0"/>
              <a:buChar char="•"/>
            </a:pPr>
            <a:r>
              <a:rPr lang="en-US" dirty="0"/>
              <a:t> Key Findings: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Size distribution with and without mask: </a:t>
            </a:r>
            <a:r>
              <a:rPr lang="en-US" b="1" dirty="0"/>
              <a:t>Insignificant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Total number of droplets with and without mask: </a:t>
            </a:r>
            <a:r>
              <a:rPr lang="en-US" b="1" dirty="0"/>
              <a:t>Significant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Variation of droplet concentration based on Male/Female: </a:t>
            </a:r>
            <a:r>
              <a:rPr lang="en-US" b="1" dirty="0"/>
              <a:t>Significant</a:t>
            </a:r>
          </a:p>
          <a:p>
            <a:pPr lvl="1">
              <a:buFont typeface="Arial" charset="0"/>
              <a:buChar char="•"/>
            </a:pP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98809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5986-81E5-4648-9ABE-DCEDDC83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6" y="223728"/>
            <a:ext cx="7893013" cy="570225"/>
          </a:xfrm>
        </p:spPr>
        <p:txBody>
          <a:bodyPr/>
          <a:lstStyle/>
          <a:p>
            <a:r>
              <a:rPr lang="en-US" dirty="0"/>
              <a:t>A Brief View on Pre-COVID-19 Distance Guidelines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99F4-E4FD-0B45-B675-EFD15D13B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30AF3A-1DAB-5F4B-92E1-DB576D73FBF3}"/>
              </a:ext>
            </a:extLst>
          </p:cNvPr>
          <p:cNvCxnSpPr>
            <a:cxnSpLocks/>
          </p:cNvCxnSpPr>
          <p:nvPr/>
        </p:nvCxnSpPr>
        <p:spPr>
          <a:xfrm>
            <a:off x="4325134" y="4784943"/>
            <a:ext cx="2827105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7122B3-69F0-724D-A076-9B406364ADAF}"/>
              </a:ext>
            </a:extLst>
          </p:cNvPr>
          <p:cNvSpPr txBox="1"/>
          <p:nvPr/>
        </p:nvSpPr>
        <p:spPr>
          <a:xfrm>
            <a:off x="5026792" y="4946401"/>
            <a:ext cx="21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2.65 meters = 8’ 8”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E265ECD-9856-8A41-8D67-6B111394E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8420437" cy="4417679"/>
          </a:xfrm>
        </p:spPr>
        <p:txBody>
          <a:bodyPr>
            <a:normAutofit/>
          </a:bodyPr>
          <a:lstStyle/>
          <a:p>
            <a:pPr marL="119063" indent="-119063">
              <a:buFont typeface="Arial" charset="0"/>
              <a:buChar char="•"/>
            </a:pPr>
            <a:r>
              <a:rPr lang="en-US" dirty="0"/>
              <a:t>“</a:t>
            </a:r>
            <a:r>
              <a:rPr lang="en-US" b="1" dirty="0"/>
              <a:t>On air-borne infection. Study II. Droplets and droplet nuclei</a:t>
            </a:r>
            <a:r>
              <a:rPr lang="en-US" dirty="0"/>
              <a:t>”, Wells, W.F., Am. J. </a:t>
            </a:r>
            <a:r>
              <a:rPr lang="en-US" dirty="0" err="1"/>
              <a:t>Hyg</a:t>
            </a:r>
            <a:r>
              <a:rPr lang="en-US" dirty="0"/>
              <a:t>., 20, </a:t>
            </a:r>
            <a:r>
              <a:rPr lang="en-US" u="sng" dirty="0"/>
              <a:t>1934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2 meter/six foot guideline established with rudimental models (possibly based on experiments and/or extrapolation) in absence of physics such as surrounding air, carrier gas, humidity, and salinity</a:t>
            </a:r>
            <a:endParaRPr lang="en-US" baseline="30000" dirty="0"/>
          </a:p>
          <a:p>
            <a:pPr marL="119063" indent="-119063">
              <a:buFont typeface="Arial" charset="0"/>
              <a:buChar char="•"/>
            </a:pPr>
            <a:r>
              <a:rPr lang="en-US" dirty="0"/>
              <a:t>“</a:t>
            </a:r>
            <a:r>
              <a:rPr lang="en-US" b="1" dirty="0"/>
              <a:t>How far droplets can move in indoor environments – revisiting the Wells evaporation –falling curve</a:t>
            </a:r>
            <a:r>
              <a:rPr lang="en-US" dirty="0"/>
              <a:t>”, Xi </a:t>
            </a:r>
            <a:r>
              <a:rPr lang="en-US" i="1" dirty="0"/>
              <a:t>et al.</a:t>
            </a:r>
            <a:r>
              <a:rPr lang="en-US" dirty="0"/>
              <a:t>, Indoor Air, 17, 2007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One of the first studies to include a carrier gas (jet/cough)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Sneezing (50 m/s) &gt; 6 m; Coughing (10 m/s) &gt; 2 m; Breathing (1 m/s) &lt; 1 m</a:t>
            </a:r>
          </a:p>
          <a:p>
            <a:pPr marL="119063" indent="-119063">
              <a:buFont typeface="Arial" charset="0"/>
              <a:buChar char="•"/>
            </a:pPr>
            <a:r>
              <a:rPr lang="en-US" baseline="30000" dirty="0"/>
              <a:t> “</a:t>
            </a:r>
            <a:r>
              <a:rPr lang="en-US" b="1" dirty="0"/>
              <a:t>Violent expiratory events: on coughing and sneezing”, </a:t>
            </a:r>
            <a:r>
              <a:rPr lang="en-US" dirty="0" err="1"/>
              <a:t>Bourouiba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JFM (2014)</a:t>
            </a:r>
          </a:p>
          <a:p>
            <a:pPr marL="338502" lvl="1" indent="-119063">
              <a:buFont typeface="Arial" charset="0"/>
              <a:buChar char="•"/>
            </a:pPr>
            <a:r>
              <a:rPr lang="en-US" dirty="0"/>
              <a:t>Sounds the alarm linking coughs and sneezes to long transport distances, i.e.,  &gt; 6 m</a:t>
            </a:r>
          </a:p>
          <a:p>
            <a:pPr>
              <a:buFont typeface="Arial" charset="0"/>
              <a:buChar char="•"/>
            </a:pPr>
            <a:endParaRPr lang="en-US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3DFD8-F6D9-E648-8EC3-6F3484BD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3" y="4468039"/>
            <a:ext cx="3843412" cy="23828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B55791-5F92-FD4F-B95D-3CD05E040F82}"/>
              </a:ext>
            </a:extLst>
          </p:cNvPr>
          <p:cNvSpPr txBox="1"/>
          <p:nvPr/>
        </p:nvSpPr>
        <p:spPr>
          <a:xfrm>
            <a:off x="2911643" y="6505511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 </a:t>
            </a:r>
            <a:r>
              <a:rPr lang="en-US" i="1" dirty="0"/>
              <a:t>et al</a:t>
            </a:r>
            <a:r>
              <a:rPr lang="en-US" dirty="0"/>
              <a:t>., 2007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ECFC4-2E89-9746-8A4F-BBF347947E55}"/>
              </a:ext>
            </a:extLst>
          </p:cNvPr>
          <p:cNvSpPr txBox="1"/>
          <p:nvPr/>
        </p:nvSpPr>
        <p:spPr>
          <a:xfrm>
            <a:off x="4874331" y="6505511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Bourouiba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2014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E8211-E7B2-D54C-88A3-D30708B5E7B3}"/>
              </a:ext>
            </a:extLst>
          </p:cNvPr>
          <p:cNvSpPr txBox="1"/>
          <p:nvPr/>
        </p:nvSpPr>
        <p:spPr>
          <a:xfrm>
            <a:off x="6425184" y="2928655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(73 years later)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139931-FF84-744F-8A1C-D7D39F98C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667" y="4600657"/>
            <a:ext cx="455363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9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4547507" cy="5416300"/>
          </a:xfrm>
        </p:spPr>
        <p:txBody>
          <a:bodyPr>
            <a:normAutofit fontScale="85000" lnSpcReduction="20000"/>
          </a:bodyPr>
          <a:lstStyle/>
          <a:p>
            <a:pPr marL="119063" indent="-119063">
              <a:buFont typeface="Arial" charset="0"/>
              <a:buChar char="•"/>
            </a:pPr>
            <a:r>
              <a:rPr lang="en-US" u="sng" dirty="0"/>
              <a:t>First</a:t>
            </a:r>
            <a:r>
              <a:rPr lang="en-US" dirty="0"/>
              <a:t>: Establish a credible, multi-physics mod/sim capability to understand droplet deposition and pathogen transport originating from synthetic human coughs/breathing</a:t>
            </a:r>
          </a:p>
          <a:p>
            <a:pPr marL="338502" lvl="1" indent="-119063">
              <a:buFont typeface="Arial" charset="0"/>
              <a:buChar char="•"/>
            </a:pPr>
            <a:r>
              <a:rPr lang="en-US" dirty="0"/>
              <a:t>Sandia Rapid LDRD</a:t>
            </a:r>
          </a:p>
          <a:p>
            <a:pPr marL="119063" indent="-119063">
              <a:buFont typeface="Arial" charset="0"/>
              <a:buChar char="•"/>
            </a:pPr>
            <a:r>
              <a:rPr lang="en-US" u="sng" dirty="0"/>
              <a:t>Second</a:t>
            </a:r>
            <a:r>
              <a:rPr lang="en-US" dirty="0"/>
              <a:t>, Drive a science-based approach to understand airborne transmission with probability of infection COVID-19 estimates in common public space use-cases</a:t>
            </a:r>
          </a:p>
          <a:p>
            <a:pPr marL="338502" lvl="1" indent="-119063">
              <a:buFont typeface="Arial" charset="0"/>
              <a:buChar char="•"/>
            </a:pPr>
            <a:r>
              <a:rPr lang="en-US" dirty="0"/>
              <a:t>CARES Act</a:t>
            </a:r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endParaRPr lang="en-US" dirty="0"/>
          </a:p>
          <a:p>
            <a:pPr marL="119063" indent="-119063">
              <a:buFont typeface="Arial" charset="0"/>
              <a:buChar char="•"/>
            </a:pPr>
            <a:r>
              <a:rPr lang="en-US" dirty="0"/>
              <a:t>Coughs are turbulent buoyant, multiphase plumes (Re~10-20K for coughs; easily double for sneezes)</a:t>
            </a:r>
          </a:p>
          <a:p>
            <a:pPr marL="119063" indent="-119063">
              <a:buFont typeface="Arial" charset="0"/>
              <a:buChar char="•"/>
            </a:pPr>
            <a:r>
              <a:rPr lang="en-US" dirty="0"/>
              <a:t>Evaporation rates, which are environment-specific, provides understanding towards what droplets deposit and those that persists</a:t>
            </a:r>
          </a:p>
          <a:p>
            <a:pPr marL="119063" indent="-119063">
              <a:buFont typeface="Arial" charset="0"/>
              <a:buChar char="•"/>
            </a:pPr>
            <a:r>
              <a:rPr lang="en-US" dirty="0"/>
              <a:t>Droplet nuclei, i.e., pathogen-containing small (~5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particles, now in aerosol form can persist in the environment and </a:t>
            </a:r>
            <a:r>
              <a:rPr lang="en-US" i="1" dirty="0"/>
              <a:t>may</a:t>
            </a:r>
            <a:r>
              <a:rPr lang="en-US" dirty="0"/>
              <a:t> pose a long term risk to occupants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4C99E-2D99-0546-AFF4-8D5D5D64C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3" r="10511" b="27595"/>
          <a:stretch/>
        </p:blipFill>
        <p:spPr>
          <a:xfrm>
            <a:off x="994596" y="3098387"/>
            <a:ext cx="3330874" cy="1810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b="1" i="1" u="sng" dirty="0"/>
              <a:t>Objective</a:t>
            </a:r>
            <a:r>
              <a:rPr lang="en-US" dirty="0"/>
              <a:t>: Modeling Droplets from Human Coughs in Complex Environments with a Link to Probability of Infection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3CA7D-6E8B-014C-A144-52392A4E4881}"/>
              </a:ext>
            </a:extLst>
          </p:cNvPr>
          <p:cNvSpPr txBox="1"/>
          <p:nvPr/>
        </p:nvSpPr>
        <p:spPr>
          <a:xfrm>
            <a:off x="1172910" y="3151516"/>
            <a:ext cx="2023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Bourouiba</a:t>
            </a:r>
            <a:r>
              <a:rPr lang="en-US" sz="1200" dirty="0"/>
              <a:t> et al, JFM, 2014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A84D1-B357-8247-A892-B2973B46D209}"/>
              </a:ext>
            </a:extLst>
          </p:cNvPr>
          <p:cNvSpPr txBox="1"/>
          <p:nvPr/>
        </p:nvSpPr>
        <p:spPr>
          <a:xfrm>
            <a:off x="5253618" y="3097241"/>
            <a:ext cx="3594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Fuego synthetic sneeze sim with droplet distribution from Yang et al, J. Aerosol Med, 2007 including pathogen probability </a:t>
            </a:r>
          </a:p>
          <a:p>
            <a:r>
              <a:rPr lang="en-US" sz="1200" dirty="0"/>
              <a:t>(1 m/s streamwise wind)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BAD2B-B341-8045-8B87-94BC8272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565" y="940415"/>
            <a:ext cx="3645075" cy="2129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56681-A8B7-CD48-B137-0C0EC7FBD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001" y="4231650"/>
            <a:ext cx="3301277" cy="2427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A6C23-32CA-0842-A7C2-EB4D7B228EBF}"/>
              </a:ext>
            </a:extLst>
          </p:cNvPr>
          <p:cNvSpPr txBox="1"/>
          <p:nvPr/>
        </p:nvSpPr>
        <p:spPr>
          <a:xfrm>
            <a:off x="5749779" y="4455823"/>
            <a:ext cx="2050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Ultimate Objective</a:t>
            </a:r>
            <a:r>
              <a:rPr lang="en-US" sz="1200" dirty="0"/>
              <a:t>: Link dose-response (probability of infection) to high-fidelity CFD</a:t>
            </a:r>
          </a:p>
        </p:txBody>
      </p:sp>
    </p:spTree>
    <p:extLst>
      <p:ext uri="{BB962C8B-B14F-4D97-AF65-F5344CB8AC3E}">
        <p14:creationId xmlns:p14="http://schemas.microsoft.com/office/powerpoint/2010/main" val="359100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D5543C-8EC2-A64C-B59F-D51D290EC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7"/>
          <a:stretch/>
        </p:blipFill>
        <p:spPr>
          <a:xfrm>
            <a:off x="231811" y="2322013"/>
            <a:ext cx="3936589" cy="2425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8202336" cy="570225"/>
          </a:xfrm>
        </p:spPr>
        <p:txBody>
          <a:bodyPr/>
          <a:lstStyle/>
          <a:p>
            <a:r>
              <a:rPr lang="en-US" dirty="0"/>
              <a:t>Droplet Size Distribution; Settling Speed; Buoyancy Effects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691689" cy="5284777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Size, number and cough velocity are well characterized starting from as early as 1946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Variability in the literature exists</a:t>
            </a:r>
          </a:p>
          <a:p>
            <a:pPr marL="119063" indent="-107950">
              <a:buFont typeface="Arial" charset="0"/>
              <a:buChar char="•"/>
            </a:pPr>
            <a:endParaRPr lang="en-US" dirty="0"/>
          </a:p>
          <a:p>
            <a:pPr marL="119063" indent="-107950">
              <a:buFont typeface="Arial" charset="0"/>
              <a:buChar char="•"/>
            </a:pPr>
            <a:endParaRPr lang="en-US" dirty="0"/>
          </a:p>
          <a:p>
            <a:pPr marL="119063" indent="-107950">
              <a:buFont typeface="Arial" charset="0"/>
              <a:buChar char="•"/>
            </a:pPr>
            <a:endParaRPr lang="en-US" dirty="0"/>
          </a:p>
          <a:p>
            <a:pPr marL="119063" indent="-107950">
              <a:buFont typeface="Arial" charset="0"/>
              <a:buChar char="•"/>
            </a:pPr>
            <a:endParaRPr lang="en-US" dirty="0"/>
          </a:p>
          <a:p>
            <a:pPr marL="119063" indent="-107950">
              <a:buFont typeface="Arial" charset="0"/>
              <a:buChar char="•"/>
            </a:pPr>
            <a:endParaRPr lang="en-US" dirty="0"/>
          </a:p>
          <a:p>
            <a:pPr marL="119063" indent="-107950">
              <a:buNone/>
            </a:pPr>
            <a:endParaRPr lang="en-US" dirty="0"/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low-Stokes# Settling Speed:</a:t>
            </a:r>
          </a:p>
          <a:p>
            <a:pPr marL="119063" indent="-107950">
              <a:buFont typeface="Arial" charset="0"/>
              <a:buChar char="•"/>
            </a:pPr>
            <a:endParaRPr lang="en-US" dirty="0"/>
          </a:p>
          <a:p>
            <a:pPr marL="119063" indent="-107950">
              <a:buFont typeface="Arial" charset="0"/>
              <a:buChar char="•"/>
            </a:pPr>
            <a:endParaRPr lang="en-US" dirty="0"/>
          </a:p>
          <a:p>
            <a:pPr marL="119063" indent="-107950">
              <a:buFont typeface="Arial" charset="0"/>
              <a:buChar char="•"/>
            </a:pPr>
            <a:endParaRPr lang="en-US" dirty="0"/>
          </a:p>
          <a:p>
            <a:pPr marL="119063" indent="-107950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D4D9A-4BA6-F54A-BCA5-2803D192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94" y="2036451"/>
            <a:ext cx="4271375" cy="2132476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68856EA-64B0-3945-B6EC-EEB8BB44B25D}"/>
              </a:ext>
            </a:extLst>
          </p:cNvPr>
          <p:cNvSpPr txBox="1">
            <a:spLocks/>
          </p:cNvSpPr>
          <p:nvPr/>
        </p:nvSpPr>
        <p:spPr>
          <a:xfrm>
            <a:off x="4709788" y="1441700"/>
            <a:ext cx="4182588" cy="21324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indent="-119063">
              <a:buFont typeface="Arial" charset="0"/>
              <a:buChar char="•"/>
            </a:pPr>
            <a:r>
              <a:rPr lang="en-US" dirty="0"/>
              <a:t>Buoyancy, which affects plume dynamics, are known to be significant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AF2ED-B0FF-5C46-B3B6-FB50E567E756}"/>
              </a:ext>
            </a:extLst>
          </p:cNvPr>
          <p:cNvSpPr txBox="1"/>
          <p:nvPr/>
        </p:nvSpPr>
        <p:spPr>
          <a:xfrm>
            <a:off x="42355" y="6461859"/>
            <a:ext cx="4466775" cy="276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Figures/Images provided by </a:t>
            </a:r>
            <a:r>
              <a:rPr lang="en-US" sz="1200" dirty="0" err="1"/>
              <a:t>Bourouiba</a:t>
            </a:r>
            <a:r>
              <a:rPr lang="en-US" sz="1200" dirty="0"/>
              <a:t> </a:t>
            </a:r>
            <a:r>
              <a:rPr lang="en-US" sz="1200" i="1" dirty="0"/>
              <a:t>et al.</a:t>
            </a:r>
            <a:r>
              <a:rPr lang="en-US" sz="1200" dirty="0"/>
              <a:t>, JFM, 2014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36BC3-D353-FA4E-8980-3EF69D1B8CBC}"/>
                  </a:ext>
                </a:extLst>
              </p:cNvPr>
              <p:cNvSpPr txBox="1"/>
              <p:nvPr/>
            </p:nvSpPr>
            <p:spPr>
              <a:xfrm>
                <a:off x="361020" y="5172980"/>
                <a:ext cx="3936590" cy="612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36BC3-D353-FA4E-8980-3EF69D1B8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20" y="5172980"/>
                <a:ext cx="3936590" cy="612732"/>
              </a:xfrm>
              <a:prstGeom prst="rect">
                <a:avLst/>
              </a:prstGeom>
              <a:blipFill>
                <a:blip r:embed="rId4"/>
                <a:stretch>
                  <a:fillRect t="-4000" r="-64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BC7E9-9E2D-5B4A-9BD9-3B9639A1CD06}"/>
                  </a:ext>
                </a:extLst>
              </p:cNvPr>
              <p:cNvSpPr txBox="1"/>
              <p:nvPr/>
            </p:nvSpPr>
            <p:spPr>
              <a:xfrm>
                <a:off x="937174" y="5845579"/>
                <a:ext cx="2024657" cy="65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BC7E9-9E2D-5B4A-9BD9-3B9639A1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74" y="5845579"/>
                <a:ext cx="2024657" cy="655179"/>
              </a:xfrm>
              <a:prstGeom prst="rect">
                <a:avLst/>
              </a:prstGeom>
              <a:blipFill>
                <a:blip r:embed="rId5"/>
                <a:stretch>
                  <a:fillRect l="-625" r="-125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EA2D80F-F8AB-B94A-B45B-F5F522510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604371"/>
              </p:ext>
            </p:extLst>
          </p:nvPr>
        </p:nvGraphicFramePr>
        <p:xfrm>
          <a:off x="4572000" y="4621155"/>
          <a:ext cx="4364769" cy="183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342">
                  <a:extLst>
                    <a:ext uri="{9D8B030D-6E8A-4147-A177-3AD203B41FA5}">
                      <a16:colId xmlns:a16="http://schemas.microsoft.com/office/drawing/2014/main" val="2215101948"/>
                    </a:ext>
                  </a:extLst>
                </a:gridCol>
                <a:gridCol w="1219809">
                  <a:extLst>
                    <a:ext uri="{9D8B030D-6E8A-4147-A177-3AD203B41FA5}">
                      <a16:colId xmlns:a16="http://schemas.microsoft.com/office/drawing/2014/main" val="3540428983"/>
                    </a:ext>
                  </a:extLst>
                </a:gridCol>
                <a:gridCol w="1219809">
                  <a:extLst>
                    <a:ext uri="{9D8B030D-6E8A-4147-A177-3AD203B41FA5}">
                      <a16:colId xmlns:a16="http://schemas.microsoft.com/office/drawing/2014/main" val="3066810394"/>
                    </a:ext>
                  </a:extLst>
                </a:gridCol>
                <a:gridCol w="1219809">
                  <a:extLst>
                    <a:ext uri="{9D8B030D-6E8A-4147-A177-3AD203B41FA5}">
                      <a16:colId xmlns:a16="http://schemas.microsoft.com/office/drawing/2014/main" val="1566584748"/>
                    </a:ext>
                  </a:extLst>
                </a:gridCol>
              </a:tblGrid>
              <a:tr h="3691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Droplet Size (</a:t>
                      </a:r>
                      <a:r>
                        <a:rPr lang="en-US" sz="1400" baseline="0" dirty="0">
                          <a:latin typeface="Symbol" pitchFamily="2" charset="2"/>
                        </a:rPr>
                        <a:t>m</a:t>
                      </a:r>
                      <a:r>
                        <a:rPr lang="en-US" sz="1400" dirty="0"/>
                        <a:t>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Settling Velocity (cm/s)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Settling Time for 2m height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Evaporation Time</a:t>
                      </a:r>
                    </a:p>
                    <a:p>
                      <a:pPr algn="ctr"/>
                      <a:r>
                        <a:rPr lang="en-US" sz="1400" dirty="0"/>
                        <a:t>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57523"/>
                  </a:ext>
                </a:extLst>
              </a:tr>
              <a:tr h="3691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123369"/>
                  </a:ext>
                </a:extLst>
              </a:tr>
              <a:tr h="3691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~3e-3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~66e3 </a:t>
                      </a:r>
                    </a:p>
                    <a:p>
                      <a:pPr algn="ctr"/>
                      <a:r>
                        <a:rPr lang="en-US" sz="1400" dirty="0"/>
                        <a:t>(18.5 </a:t>
                      </a:r>
                      <a:r>
                        <a:rPr lang="en-US" sz="1400" dirty="0" err="1"/>
                        <a:t>hr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~7e-4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56095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FDFC095-E8BC-3747-B66D-71BCCCA83246}"/>
              </a:ext>
            </a:extLst>
          </p:cNvPr>
          <p:cNvSpPr txBox="1"/>
          <p:nvPr/>
        </p:nvSpPr>
        <p:spPr>
          <a:xfrm>
            <a:off x="4168400" y="4283456"/>
            <a:ext cx="497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/>
              <a:t>Modest room ventilation can easily suspend a droplet nuclei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09439-0AE5-794F-918C-1503464C2158}"/>
              </a:ext>
            </a:extLst>
          </p:cNvPr>
          <p:cNvSpPr txBox="1"/>
          <p:nvPr/>
        </p:nvSpPr>
        <p:spPr>
          <a:xfrm>
            <a:off x="1716598" y="2906959"/>
            <a:ext cx="2496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cough = talking for five minutes</a:t>
            </a:r>
          </a:p>
        </p:txBody>
      </p:sp>
    </p:spTree>
    <p:extLst>
      <p:ext uri="{BB962C8B-B14F-4D97-AF65-F5344CB8AC3E}">
        <p14:creationId xmlns:p14="http://schemas.microsoft.com/office/powerpoint/2010/main" val="3551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8857</TotalTime>
  <Words>4666</Words>
  <Application>Microsoft Macintosh PowerPoint</Application>
  <PresentationFormat>On-screen Show (4:3)</PresentationFormat>
  <Paragraphs>614</Paragraphs>
  <Slides>57</Slides>
  <Notes>22</Notes>
  <HiddenSlides>0</HiddenSlides>
  <MMClips>11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Calibri</vt:lpstr>
      <vt:lpstr>Cambria Math</vt:lpstr>
      <vt:lpstr>Courier</vt:lpstr>
      <vt:lpstr>Courier New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Objectives</vt:lpstr>
      <vt:lpstr>Pathogen Transport and Infection Mechanisms</vt:lpstr>
      <vt:lpstr>SARS-CoV-2 Transmission: A Recent Review</vt:lpstr>
      <vt:lpstr>Viability of SARS-CoV-2 Aerosols</vt:lpstr>
      <vt:lpstr>The Role of Masks in Droplet/Transmission Suppression</vt:lpstr>
      <vt:lpstr>A Brief View on Pre-COVID-19 Distance Guidelines</vt:lpstr>
      <vt:lpstr>Objective: Modeling Droplets from Human Coughs in Complex Environments with a Link to Probability of Infection</vt:lpstr>
      <vt:lpstr>Droplet Size Distribution; Settling Speed; Buoyancy Effects</vt:lpstr>
      <vt:lpstr>Why Sandia?</vt:lpstr>
      <vt:lpstr>A Note on High Performance Computing</vt:lpstr>
      <vt:lpstr>Proposed Math Model Suite (Eulerian)</vt:lpstr>
      <vt:lpstr>Confidence Established for Atypical Element Topos</vt:lpstr>
      <vt:lpstr>Proposed Math Model Suite (point-Lagrangian)</vt:lpstr>
      <vt:lpstr>Coupling Details</vt:lpstr>
      <vt:lpstr>Coupling Details</vt:lpstr>
      <vt:lpstr>First Objective: Establish a Credible High-Fidelity Multi-physics Tool</vt:lpstr>
      <vt:lpstr>Established Code Credibility; Evaporation Model Validation</vt:lpstr>
      <vt:lpstr>Quiescent Modeling Assumptions: To Include or Not Include:  Evaporation and Coupling to Flow Field</vt:lpstr>
      <vt:lpstr>Established Code Credibility; Turbulent Fluid Mechanics</vt:lpstr>
      <vt:lpstr>Use-Case Metric(s) of Interest:  Primary, Secondary Deposition/Persistence Distances</vt:lpstr>
      <vt:lpstr>Nominal Cough in Quiescent Conditions</vt:lpstr>
      <vt:lpstr>Strong Cough in Quiescent Conditions</vt:lpstr>
      <vt:lpstr>Nominal/Strong Cough in Quiescent Conditions</vt:lpstr>
      <vt:lpstr>Nominal/Strong Cough in Quiescent Conditions: 120 seconds</vt:lpstr>
      <vt:lpstr>Nominal Cough in Quiescent Conditions: Plexiglass Shield</vt:lpstr>
      <vt:lpstr>Strong Cough in Quiescent Conditions: Plexiglass Shield</vt:lpstr>
      <vt:lpstr>Nominal/Strong Cough in Quiescent Conditions: Plexiglass Shield</vt:lpstr>
      <vt:lpstr>Caveat: Low-Resolution Simulations Underpredict Vortex Shedding and Complex Jet Structure</vt:lpstr>
      <vt:lpstr>PowerPoint Presentation</vt:lpstr>
      <vt:lpstr>The Role of Protective Shrouds; Passive Breathing in Zero crossflow</vt:lpstr>
      <vt:lpstr>The Role of Protective Shrouds; Passive Breathing in Zero crossflow</vt:lpstr>
      <vt:lpstr>Conclusions: a) Droplet Nuclei Clustering/Persistence, b) Protective Shrouds are Effective for Primary Deposition Mitigation</vt:lpstr>
      <vt:lpstr>Evaluation of Open-Space Social Distance Guidelines</vt:lpstr>
      <vt:lpstr>Linking Multi-physics Mod/Sim to Probability of Infection</vt:lpstr>
      <vt:lpstr>Streamwise Wind Conditions: 0, 1, and 10 m/s</vt:lpstr>
      <vt:lpstr>Streamwise Wind: Towards the Back of Humanoid</vt:lpstr>
      <vt:lpstr>Streamwise Wind: Towards the Back of Humanoid; 1 m/s</vt:lpstr>
      <vt:lpstr>Streamwise Wind: Towards the Back of Humanoid; 10 m/s</vt:lpstr>
      <vt:lpstr>Streamwise Wind: Towards the Back of Humanoid Comparison; Droplets</vt:lpstr>
      <vt:lpstr>Streamwise Wind: Towards the Back of Humanoid Findings; Velocity</vt:lpstr>
      <vt:lpstr>Streamwise Wind: Towards the Back of Humanoid Comparison; Temperature</vt:lpstr>
      <vt:lpstr>Streamwise Wind: Towards the Back of Humanoid Findings; Deposition</vt:lpstr>
      <vt:lpstr>Spanwise Wind: Towards the Right of the Humanoid; Deposition, 1 m/s</vt:lpstr>
      <vt:lpstr>Spanwise Wind: Towards the Right of the Humanoid; Deposition, 10 m/s</vt:lpstr>
      <vt:lpstr>Spanwise Wind: Towards the Right of the Humanoid Findings; Deposition</vt:lpstr>
      <vt:lpstr>Relative Risk at 12 Locations, 0 m/s</vt:lpstr>
      <vt:lpstr>Relative Risk at 12 Locations, 1 m/s</vt:lpstr>
      <vt:lpstr>Relative Risk at 12 Locations, 10 m/s</vt:lpstr>
      <vt:lpstr>Inhaled Droplet Size, 1 m/s</vt:lpstr>
      <vt:lpstr>Relative Risk: Preliminary Uncertainty Quantification (UQ)</vt:lpstr>
      <vt:lpstr>Conclusions</vt:lpstr>
      <vt:lpstr>Acknowledgements</vt:lpstr>
      <vt:lpstr>Extra/Supplemental Slides</vt:lpstr>
      <vt:lpstr>Chosen Discretization:  Control-Volume Finite Element Method (CVFEM)</vt:lpstr>
      <vt:lpstr>Control-Volume Finite Element Method Attributes</vt:lpstr>
      <vt:lpstr>Established Code Credibility; The Effect of Solids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351</cp:revision>
  <cp:lastPrinted>2021-02-01T21:40:37Z</cp:lastPrinted>
  <dcterms:created xsi:type="dcterms:W3CDTF">2017-10-14T01:15:26Z</dcterms:created>
  <dcterms:modified xsi:type="dcterms:W3CDTF">2021-02-04T16:17:10Z</dcterms:modified>
</cp:coreProperties>
</file>